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5" r:id="rId2"/>
    <p:sldId id="276" r:id="rId3"/>
    <p:sldId id="277" r:id="rId4"/>
    <p:sldId id="279" r:id="rId5"/>
    <p:sldId id="280" r:id="rId6"/>
    <p:sldId id="284" r:id="rId7"/>
    <p:sldId id="285" r:id="rId8"/>
    <p:sldId id="282" r:id="rId9"/>
    <p:sldId id="281" r:id="rId10"/>
    <p:sldId id="283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50" d="100"/>
          <a:sy n="50" d="100"/>
        </p:scale>
        <p:origin x="70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812A0C04-0943-4458-A989-2347D174D8C0}" type="datetimeFigureOut">
              <a:rPr lang="en-US" smtClean="0"/>
              <a:t>2/15/2017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36879D77-FB50-461F-8C56-ECCC735DA8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4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9D77-FB50-461F-8C56-ECCC735DA8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5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97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38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2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70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97536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99200" y="1676400"/>
            <a:ext cx="4673600" cy="609600"/>
          </a:xfrm>
        </p:spPr>
        <p:txBody>
          <a:bodyPr/>
          <a:lstStyle>
            <a:lvl1pPr>
              <a:buNone/>
              <a:defRPr sz="19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9200" y="1676400"/>
            <a:ext cx="4673600" cy="609600"/>
          </a:xfrm>
        </p:spPr>
        <p:txBody>
          <a:bodyPr/>
          <a:lstStyle>
            <a:lvl1pPr>
              <a:buNone/>
              <a:defRPr sz="19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219200" y="6248403"/>
            <a:ext cx="508000" cy="279057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38296-BC6A-427C-B2D8-E70AD6D0725B}" type="slidenum">
              <a:rPr lang="en-US" sz="1200" b="1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4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83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itol20Percent.jpg"/>
          <p:cNvPicPr>
            <a:picLocks noChangeAspect="1"/>
          </p:cNvPicPr>
          <p:nvPr userDrawn="1"/>
        </p:nvPicPr>
        <p:blipFill>
          <a:blip r:embed="rId7" cstate="print">
            <a:lum bright="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7200"/>
            <a:ext cx="965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05000"/>
            <a:ext cx="965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877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Palatino Linotype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Palatino Linotype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Palatino Linotype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Palatino Linotype" pitchFamily="18" charset="0"/>
          <a:cs typeface="Arial" charset="0"/>
        </a:defRPr>
      </a:lvl5pPr>
      <a:lvl6pPr marL="457159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Palatino Linotype" pitchFamily="18" charset="0"/>
          <a:cs typeface="Arial" charset="0"/>
        </a:defRPr>
      </a:lvl6pPr>
      <a:lvl7pPr marL="914318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Palatino Linotype" pitchFamily="18" charset="0"/>
          <a:cs typeface="Arial" charset="0"/>
        </a:defRPr>
      </a:lvl7pPr>
      <a:lvl8pPr marL="1371477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Palatino Linotype" pitchFamily="18" charset="0"/>
          <a:cs typeface="Arial" charset="0"/>
        </a:defRPr>
      </a:lvl8pPr>
      <a:lvl9pPr marL="1828637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Palatino Linotype" pitchFamily="18" charset="0"/>
          <a:cs typeface="Arial" charset="0"/>
        </a:defRPr>
      </a:lvl9pPr>
    </p:titleStyle>
    <p:bodyStyle>
      <a:lvl1pPr marL="342870" indent="-34287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883" indent="-28572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cs typeface="+mn-cs"/>
        </a:defRPr>
      </a:lvl2pPr>
      <a:lvl3pPr marL="1142898" indent="-22858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accent2"/>
          </a:solidFill>
          <a:latin typeface="+mn-lt"/>
          <a:cs typeface="+mn-cs"/>
        </a:defRPr>
      </a:lvl3pPr>
      <a:lvl4pPr marL="1600057" indent="-22858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accent2"/>
          </a:solidFill>
          <a:latin typeface="+mn-lt"/>
          <a:cs typeface="+mn-cs"/>
        </a:defRPr>
      </a:lvl4pPr>
      <a:lvl5pPr marL="2057217" indent="-22858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accent2"/>
          </a:solidFill>
          <a:latin typeface="+mn-lt"/>
          <a:cs typeface="+mn-cs"/>
        </a:defRPr>
      </a:lvl5pPr>
      <a:lvl6pPr marL="2514376" indent="-22858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6pPr>
      <a:lvl7pPr marL="2971535" indent="-22858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7pPr>
      <a:lvl8pPr marL="3428695" indent="-22858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8pPr>
      <a:lvl9pPr marL="3885854" indent="-22858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track.us/congress/members" TargetMode="External"/><Relationship Id="rId2" Type="http://schemas.openxmlformats.org/officeDocument/2006/relationships/hyperlink" Target="http://www.c-span.org/congress/members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902178" y="3086100"/>
            <a:ext cx="6477000" cy="180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0" cap="none" spc="0" normalizeH="0" baseline="0" noProof="0" dirty="0">
              <a:ln>
                <a:noFill/>
              </a:ln>
              <a:solidFill>
                <a:srgbClr val="B1D1E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0" cap="none" spc="0" normalizeH="0" baseline="0" noProof="0" dirty="0">
              <a:ln>
                <a:noFill/>
              </a:ln>
              <a:solidFill>
                <a:srgbClr val="B1D1E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solidFill>
                <a:srgbClr val="B1D1E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0" cap="none" spc="0" normalizeH="0" baseline="0" noProof="0" dirty="0">
              <a:ln>
                <a:noFill/>
              </a:ln>
              <a:solidFill>
                <a:srgbClr val="B1D1E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Prepared by: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Leslee Gilbert, Van Scoyoc Associates (VSA)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Joe</a:t>
            </a:r>
            <a:r>
              <a:rPr kumimoji="0" lang="en-US" sz="2400" b="1" u="none" strike="noStrike" kern="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Danek, The Implementation Group (TIG)</a:t>
            </a:r>
            <a:endParaRPr kumimoji="0" lang="en-US" sz="2400" b="1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i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February </a:t>
            </a:r>
            <a:r>
              <a:rPr lang="en-US" sz="2400" b="1" ker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15, 2017</a:t>
            </a:r>
            <a:endParaRPr lang="en-US" sz="24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1712" y="2457658"/>
            <a:ext cx="7415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Capitol Hill Day Webinar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8" y="500062"/>
            <a:ext cx="68008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82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84" y="457200"/>
            <a:ext cx="8199831" cy="585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7" y="2200275"/>
            <a:ext cx="38433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Leslee Gilbert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202 -737-8163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lgilbert@vsadc.com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3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Budget Request </a:t>
            </a:r>
          </a:p>
          <a:p>
            <a:pPr>
              <a:spcBef>
                <a:spcPct val="0"/>
              </a:spcBef>
            </a:pPr>
            <a:r>
              <a:rPr lang="en-US" dirty="0"/>
              <a:t>Congressional Appropriations </a:t>
            </a:r>
          </a:p>
          <a:p>
            <a:pPr>
              <a:spcBef>
                <a:spcPct val="0"/>
              </a:spcBef>
            </a:pPr>
            <a:r>
              <a:rPr lang="en-US" dirty="0"/>
              <a:t>Hill Visits – Talking Points </a:t>
            </a:r>
          </a:p>
          <a:p>
            <a:pPr>
              <a:spcBef>
                <a:spcPct val="0"/>
              </a:spcBef>
            </a:pPr>
            <a:r>
              <a:rPr lang="en-US" dirty="0"/>
              <a:t>Materials </a:t>
            </a:r>
          </a:p>
          <a:p>
            <a:pPr>
              <a:spcBef>
                <a:spcPct val="0"/>
              </a:spcBef>
            </a:pPr>
            <a:r>
              <a:rPr lang="en-US" dirty="0"/>
              <a:t>Question &amp; Answer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9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2018 Appropriations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905000"/>
            <a:ext cx="9968753" cy="4495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The Year Ahead</a:t>
            </a:r>
          </a:p>
          <a:p>
            <a:pPr>
              <a:spcBef>
                <a:spcPct val="0"/>
              </a:spcBef>
            </a:pPr>
            <a:r>
              <a:rPr lang="en-US" dirty="0"/>
              <a:t>FY 2017  Continuing Resolution </a:t>
            </a:r>
          </a:p>
          <a:p>
            <a:pPr>
              <a:spcBef>
                <a:spcPct val="0"/>
              </a:spcBef>
            </a:pPr>
            <a:r>
              <a:rPr lang="en-US" dirty="0"/>
              <a:t>President’s Budget Request 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FY 2018; TBD 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FY 2017: $24 million </a:t>
            </a:r>
          </a:p>
          <a:p>
            <a:pPr>
              <a:spcBef>
                <a:spcPct val="0"/>
              </a:spcBef>
            </a:pPr>
            <a:r>
              <a:rPr lang="en-US" dirty="0"/>
              <a:t>NSGA Budget Request: 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FY2018</a:t>
            </a:r>
          </a:p>
          <a:p>
            <a:pPr lvl="2">
              <a:spcBef>
                <a:spcPct val="0"/>
              </a:spcBef>
            </a:pPr>
            <a:r>
              <a:rPr lang="en-US" sz="2300" dirty="0"/>
              <a:t>$45 million 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FY2017 </a:t>
            </a:r>
          </a:p>
          <a:p>
            <a:pPr lvl="2">
              <a:spcBef>
                <a:spcPct val="0"/>
              </a:spcBef>
            </a:pPr>
            <a:r>
              <a:rPr lang="en-US" dirty="0"/>
              <a:t>$40 million (flat funding for the program and a cap of 5% for administrative fees for NASA).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9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Appropriations Committee Members 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34943" y="1628260"/>
            <a:ext cx="4259263" cy="1261984"/>
          </a:xfrm>
          <a:prstGeom prst="roundRect">
            <a:avLst>
              <a:gd name="adj" fmla="val 16667"/>
            </a:avLst>
          </a:prstGeom>
          <a:solidFill>
            <a:srgbClr val="4F81BD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round/>
            <a:headEnd/>
            <a:tailEnd/>
          </a:ln>
          <a:effectLst>
            <a:outerShdw dist="28398" dir="3806097" algn="ctr" rotWithShape="0">
              <a:srgbClr val="4F81B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House: Appropriations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defRPr/>
            </a:pPr>
            <a:endParaRPr lang="en-US" sz="1600" b="1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Chair, Rodney Frelinghuysen (R-NJ-11)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Ranking Member, Nita Lowey (D-NY-17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3"/>
          <p:cNvSpPr>
            <a:spLocks noGrp="1" noChangeArrowheads="1"/>
          </p:cNvSpPr>
          <p:nvPr>
            <p:ph idx="1"/>
          </p:nvPr>
        </p:nvSpPr>
        <p:spPr bwMode="auto">
          <a:xfrm>
            <a:off x="1029493" y="1628260"/>
            <a:ext cx="4599781" cy="1261984"/>
          </a:xfrm>
          <a:prstGeom prst="roundRect">
            <a:avLst>
              <a:gd name="adj" fmla="val 16667"/>
            </a:avLst>
          </a:prstGeom>
          <a:solidFill>
            <a:srgbClr val="4F81BD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round/>
            <a:headEnd/>
            <a:tailEnd/>
          </a:ln>
          <a:effectLst>
            <a:outerShdw dist="28398" dir="3806097" algn="ctr" rotWithShape="0">
              <a:srgbClr val="4F81B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Senate: Appropriations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Chair, Thad Cochran (MS)</a:t>
            </a:r>
          </a:p>
          <a:p>
            <a:pPr marL="0" marR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Ranking Member, Patrick J. Leahy  (VT)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534943" y="2980534"/>
            <a:ext cx="5151438" cy="1330960"/>
          </a:xfrm>
          <a:prstGeom prst="roundRect">
            <a:avLst>
              <a:gd name="adj" fmla="val 16667"/>
            </a:avLst>
          </a:prstGeom>
          <a:solidFill>
            <a:srgbClr val="4F81BD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round/>
            <a:headEnd/>
            <a:tailEnd/>
          </a:ln>
          <a:effectLst>
            <a:outerShdw dist="28398" dir="3806097" algn="ctr" rotWithShape="0">
              <a:srgbClr val="4F81B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 lvl="0" indent="0" algn="ctr" fontAlgn="auto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House Subcommittee Commerce, Justice, Science, and Related Agencies</a:t>
            </a:r>
          </a:p>
          <a:p>
            <a:pPr marR="0" lvl="0" indent="0" algn="ctr" fontAlgn="auto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US" sz="1000" b="1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indent="0" algn="ctr" fontAlgn="auto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Chair, John Culberson (R-TX-7)</a:t>
            </a:r>
          </a:p>
          <a:p>
            <a:pPr marR="0" lvl="0" indent="0" algn="ctr" fontAlgn="auto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Ranking Member, José E. Serrano (D-NY-15)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42926" y="3060544"/>
            <a:ext cx="5200650" cy="1250950"/>
          </a:xfrm>
          <a:prstGeom prst="roundRect">
            <a:avLst>
              <a:gd name="adj" fmla="val 16667"/>
            </a:avLst>
          </a:prstGeom>
          <a:solidFill>
            <a:srgbClr val="4F81BD">
              <a:lumMod val="100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round/>
            <a:headEnd/>
            <a:tailEnd/>
          </a:ln>
          <a:effectLst>
            <a:outerShdw dist="28398" dir="3806097" algn="ctr" rotWithShape="0">
              <a:srgbClr val="4F81BD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Senate Subcommittee Commerce, Justice, Science, and Related Agencies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defRPr/>
            </a:pPr>
            <a:endParaRPr lang="en-US" sz="900" b="1" kern="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Chair, Richard Shelby (AL)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Ranking Member, Jeanne Shaheen (NH)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9556973" y="4530885"/>
            <a:ext cx="2004405" cy="185372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ysClr val="window" lastClr="FFFFFF">
                  <a:lumMod val="100000"/>
                  <a:lumOff val="0"/>
                </a:sysClr>
              </a:gs>
              <a:gs pos="100000">
                <a:sysClr val="windowText" lastClr="000000">
                  <a:lumMod val="40000"/>
                  <a:lumOff val="60000"/>
                </a:sysClr>
              </a:gs>
            </a:gsLst>
            <a:lin ang="5400000" scaled="1"/>
          </a:gradFill>
          <a:ln w="12700">
            <a:solidFill>
              <a:sysClr val="windowText" lastClr="000000">
                <a:lumMod val="60000"/>
                <a:lumOff val="40000"/>
              </a:sysClr>
            </a:solidFill>
            <a:round/>
            <a:headEnd/>
            <a:tailEnd/>
          </a:ln>
          <a:effectLst>
            <a:outerShdw dist="28398" dir="3806097" algn="ctr" rotWithShape="0">
              <a:sysClr val="window" lastClr="FFFFFF">
                <a:lumMod val="50000"/>
                <a:lumOff val="0"/>
                <a:alpha val="50000"/>
              </a:sys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Minority: </a:t>
            </a:r>
          </a:p>
          <a:p>
            <a:pPr lvl="0">
              <a:lnSpc>
                <a:spcPct val="115000"/>
              </a:lnSpc>
              <a:defRPr/>
            </a:pPr>
            <a:r>
              <a:rPr kumimoji="0" lang="es-ES_tradnl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Derek Kilmer (WA-6)</a:t>
            </a:r>
            <a:r>
              <a:rPr lang="en-US" dirty="0"/>
              <a:t> </a:t>
            </a:r>
          </a:p>
          <a:p>
            <a:pPr lvl="0">
              <a:lnSpc>
                <a:spcPct val="115000"/>
              </a:lnSpc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Cartwright (PA-17) *</a:t>
            </a:r>
          </a:p>
          <a:p>
            <a:pPr lvl="0">
              <a:lnSpc>
                <a:spcPct val="115000"/>
              </a:lnSpc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Grace Meng (NY-6)*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719887" y="4530885"/>
            <a:ext cx="2390775" cy="185372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ysClr val="window" lastClr="FFFFFF">
                  <a:lumMod val="100000"/>
                  <a:lumOff val="0"/>
                </a:sysClr>
              </a:gs>
              <a:gs pos="100000">
                <a:sysClr val="windowText" lastClr="000000">
                  <a:lumMod val="40000"/>
                  <a:lumOff val="60000"/>
                </a:sysClr>
              </a:gs>
            </a:gsLst>
            <a:lin ang="5400000" scaled="1"/>
          </a:gradFill>
          <a:ln w="12700">
            <a:solidFill>
              <a:sysClr val="windowText" lastClr="000000">
                <a:lumMod val="60000"/>
                <a:lumOff val="40000"/>
              </a:sysClr>
            </a:solidFill>
            <a:round/>
            <a:headEnd/>
            <a:tailEnd/>
          </a:ln>
          <a:effectLst>
            <a:outerShdw dist="28398" dir="3806097" algn="ctr" rotWithShape="0">
              <a:sysClr val="window" lastClr="FFFFFF">
                <a:lumMod val="50000"/>
                <a:lumOff val="0"/>
                <a:alpha val="50000"/>
              </a:sys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Majority:</a:t>
            </a:r>
          </a:p>
          <a:p>
            <a:pPr lvl="0">
              <a:lnSpc>
                <a:spcPct val="115000"/>
              </a:lnSpc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Harold Rogers (KY-5)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Robert Aderholt (AL-4)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Carter (TX-31)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Martha Roby (AL-2)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Steven Palazzo (MS-4) 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Evan H. Jenkins (WV- 3)*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3311359" y="4539615"/>
            <a:ext cx="1973448" cy="203263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ysClr val="window" lastClr="FFFFFF">
                  <a:lumMod val="100000"/>
                  <a:lumOff val="0"/>
                </a:sysClr>
              </a:gs>
              <a:gs pos="100000">
                <a:sysClr val="windowText" lastClr="000000">
                  <a:lumMod val="40000"/>
                  <a:lumOff val="60000"/>
                </a:sysClr>
              </a:gs>
            </a:gsLst>
            <a:lin ang="5400000" scaled="1"/>
          </a:gradFill>
          <a:ln w="12700">
            <a:solidFill>
              <a:sysClr val="windowText" lastClr="000000">
                <a:lumMod val="60000"/>
                <a:lumOff val="40000"/>
              </a:sysClr>
            </a:solidFill>
            <a:round/>
            <a:headEnd/>
            <a:tailEnd/>
          </a:ln>
          <a:effectLst>
            <a:outerShdw dist="28398" dir="3806097" algn="ctr" rotWithShape="0">
              <a:sysClr val="window" lastClr="FFFFFF">
                <a:lumMod val="50000"/>
                <a:lumOff val="0"/>
                <a:alpha val="50000"/>
              </a:sys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Minority: 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Patrick Leahy (VT)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Dianne Feinstein) CA)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 Reed (RI)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 Coons (DE)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Brian Schatz</a:t>
            </a:r>
            <a:r>
              <a:rPr kumimoji="0" lang="en-US" sz="11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(HI) *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Joe</a:t>
            </a:r>
            <a:r>
              <a:rPr lang="en-US" sz="11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Manchin (IL) * 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</a:t>
            </a:r>
            <a:r>
              <a:rPr kumimoji="0" lang="en-US" sz="11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kumimoji="0" lang="en-US" sz="11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Hollen</a:t>
            </a:r>
            <a:r>
              <a:rPr kumimoji="0" lang="en-US" sz="11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(MD)*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803591" y="4530885"/>
            <a:ext cx="2182497" cy="204136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ysClr val="window" lastClr="FFFFFF">
                  <a:lumMod val="100000"/>
                  <a:lumOff val="0"/>
                </a:sysClr>
              </a:gs>
              <a:gs pos="100000">
                <a:sysClr val="windowText" lastClr="000000">
                  <a:lumMod val="40000"/>
                  <a:lumOff val="60000"/>
                </a:sysClr>
              </a:gs>
            </a:gsLst>
            <a:lin ang="5400000" scaled="1"/>
          </a:gradFill>
          <a:ln w="12700">
            <a:solidFill>
              <a:sysClr val="windowText" lastClr="000000">
                <a:lumMod val="60000"/>
                <a:lumOff val="40000"/>
              </a:sysClr>
            </a:solidFill>
            <a:round/>
            <a:headEnd/>
            <a:tailEnd/>
          </a:ln>
          <a:effectLst>
            <a:outerShdw dist="28398" dir="3806097" algn="ctr" rotWithShape="0">
              <a:sysClr val="window" lastClr="FFFFFF">
                <a:lumMod val="50000"/>
                <a:lumOff val="0"/>
                <a:alpha val="50000"/>
              </a:sys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Majority: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Lamar Alexander (TN)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Susan Collins (ME)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Lisa Murkowski (AK)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Lindsey Graham (SC)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John Boozman (AR)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Shelley Moore Capito (WV)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Lankford (OK)</a:t>
            </a:r>
          </a:p>
          <a:p>
            <a:pPr>
              <a:lnSpc>
                <a:spcPct val="115000"/>
              </a:lnSpc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Kennedy (LA) 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1931" y="6572251"/>
            <a:ext cx="2911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200" dirty="0">
                <a:latin typeface="Arial Narrow" panose="020B0606020202030204" pitchFamily="34" charset="0"/>
              </a:rPr>
              <a:t> New to committee</a:t>
            </a:r>
          </a:p>
        </p:txBody>
      </p:sp>
    </p:spTree>
    <p:extLst>
      <p:ext uri="{BB962C8B-B14F-4D97-AF65-F5344CB8AC3E}">
        <p14:creationId xmlns:p14="http://schemas.microsoft.com/office/powerpoint/2010/main" val="59312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Congressional Meetings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447800"/>
            <a:ext cx="9652000" cy="3124200"/>
          </a:xfrm>
        </p:spPr>
        <p:txBody>
          <a:bodyPr/>
          <a:lstStyle/>
          <a:p>
            <a:r>
              <a:rPr lang="en-US" dirty="0"/>
              <a:t>Structure of Meeting.</a:t>
            </a:r>
          </a:p>
          <a:p>
            <a:pPr lvl="1"/>
            <a:r>
              <a:rPr lang="en-US" dirty="0"/>
              <a:t>Introductions and thank them for taking meeting </a:t>
            </a:r>
          </a:p>
          <a:p>
            <a:pPr lvl="1"/>
            <a:r>
              <a:rPr lang="en-US" dirty="0"/>
              <a:t>Do your homework - be knowledgeable about your legislators background and their work on similar interests to forge connections</a:t>
            </a:r>
          </a:p>
          <a:p>
            <a:pPr lvl="1"/>
            <a:r>
              <a:rPr lang="en-US" dirty="0"/>
              <a:t>Explain what Space Grant is and how it works in their state</a:t>
            </a:r>
          </a:p>
          <a:p>
            <a:pPr lvl="1"/>
            <a:r>
              <a:rPr lang="en-US" dirty="0"/>
              <a:t>Provide specific examples of your success, </a:t>
            </a:r>
            <a:r>
              <a:rPr lang="en-US" b="1" i="1" dirty="0"/>
              <a:t>ask for their support </a:t>
            </a:r>
          </a:p>
          <a:p>
            <a:pPr lvl="2"/>
            <a:r>
              <a:rPr lang="en-US" dirty="0"/>
              <a:t>National Space Grant one pager</a:t>
            </a:r>
            <a:endParaRPr lang="en-US" sz="1500" dirty="0"/>
          </a:p>
          <a:p>
            <a:pPr lvl="2"/>
            <a:r>
              <a:rPr lang="en-US" dirty="0"/>
              <a:t>State Space Grant materials</a:t>
            </a:r>
            <a:endParaRPr lang="en-US" sz="1500" dirty="0"/>
          </a:p>
          <a:p>
            <a:pPr lvl="1"/>
            <a:r>
              <a:rPr lang="en-US" dirty="0"/>
              <a:t>Invite your legislator and his/her staff to visit your university </a:t>
            </a:r>
          </a:p>
          <a:p>
            <a:r>
              <a:rPr lang="en-US" dirty="0"/>
              <a:t>Follow Up</a:t>
            </a:r>
          </a:p>
          <a:p>
            <a:pPr lvl="1"/>
            <a:r>
              <a:rPr lang="en-US" dirty="0"/>
              <a:t>Email/Write the Legislator/Legislative Aide to thank them for their help and support</a:t>
            </a:r>
          </a:p>
          <a:p>
            <a:pPr lvl="1"/>
            <a:r>
              <a:rPr lang="en-US" dirty="0"/>
              <a:t>Keep in contact throughout the year, send newsletters/announcements</a:t>
            </a:r>
          </a:p>
        </p:txBody>
      </p:sp>
    </p:spTree>
    <p:extLst>
      <p:ext uri="{BB962C8B-B14F-4D97-AF65-F5344CB8AC3E}">
        <p14:creationId xmlns:p14="http://schemas.microsoft.com/office/powerpoint/2010/main" val="150011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Appropriations </a:t>
            </a:r>
            <a:br>
              <a:rPr lang="en-US" dirty="0"/>
            </a:br>
            <a:r>
              <a:rPr lang="en-US" sz="3600" dirty="0"/>
              <a:t>Member Request 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27" y="1710559"/>
            <a:ext cx="3834797" cy="49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7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Appropriations </a:t>
            </a:r>
            <a:br>
              <a:rPr lang="en-US" dirty="0"/>
            </a:br>
            <a:r>
              <a:rPr lang="en-US" sz="3600" dirty="0"/>
              <a:t>Letter of Support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898" y="1613338"/>
            <a:ext cx="4560203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4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905000"/>
            <a:ext cx="10839450" cy="4667250"/>
          </a:xfrm>
        </p:spPr>
        <p:txBody>
          <a:bodyPr/>
          <a:lstStyle/>
          <a:p>
            <a:r>
              <a:rPr lang="en-US" dirty="0"/>
              <a:t>House and Senate Directories</a:t>
            </a:r>
          </a:p>
          <a:p>
            <a:pPr lvl="1"/>
            <a:r>
              <a:rPr lang="en-US" dirty="0"/>
              <a:t>Online resources:</a:t>
            </a:r>
          </a:p>
          <a:p>
            <a:pPr lvl="2"/>
            <a:r>
              <a:rPr lang="en-US" dirty="0">
                <a:hlinkClick r:id="rId2"/>
              </a:rPr>
              <a:t>http://www.c-span.org/congress/members/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https://www.govtrack.us/congress/members</a:t>
            </a:r>
            <a:endParaRPr lang="en-US" dirty="0"/>
          </a:p>
          <a:p>
            <a:r>
              <a:rPr lang="en-US" dirty="0"/>
              <a:t>Capitol Hill Maps </a:t>
            </a:r>
          </a:p>
          <a:p>
            <a:r>
              <a:rPr lang="en-US" dirty="0"/>
              <a:t>House and Senate Member request letters </a:t>
            </a:r>
          </a:p>
          <a:p>
            <a:r>
              <a:rPr lang="en-US" dirty="0"/>
              <a:t>Language requests for member appropriation form </a:t>
            </a:r>
          </a:p>
          <a:p>
            <a:r>
              <a:rPr lang="en-US" dirty="0"/>
              <a:t>“How to Communicate with Congress”</a:t>
            </a:r>
          </a:p>
          <a:p>
            <a:r>
              <a:rPr lang="en-US" dirty="0"/>
              <a:t>Congressional Visit Report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9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50" y="-49211"/>
            <a:ext cx="10363200" cy="1470025"/>
          </a:xfrm>
        </p:spPr>
        <p:txBody>
          <a:bodyPr/>
          <a:lstStyle/>
          <a:p>
            <a:r>
              <a:rPr lang="en-US" dirty="0"/>
              <a:t>Leave Behind Materials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388" y="1369801"/>
            <a:ext cx="4217207" cy="4916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848" y="1210606"/>
            <a:ext cx="4239580" cy="52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79442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latino Linotype"/>
        <a:ea typeface=""/>
        <a:cs typeface="Arial"/>
      </a:majorFont>
      <a:minorFont>
        <a:latin typeface="Palatino Linotyp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465</Words>
  <Application>Microsoft Office PowerPoint</Application>
  <PresentationFormat>Widescreen</PresentationFormat>
  <Paragraphs>104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Palatino Linotype</vt:lpstr>
      <vt:lpstr>Times New Roman</vt:lpstr>
      <vt:lpstr>2_Default Design</vt:lpstr>
      <vt:lpstr>PowerPoint Presentation</vt:lpstr>
      <vt:lpstr>Agenda </vt:lpstr>
      <vt:lpstr>FY 2018 Appropriations </vt:lpstr>
      <vt:lpstr>Appropriations Committee Members </vt:lpstr>
      <vt:lpstr>Congressional Meetings </vt:lpstr>
      <vt:lpstr>Appropriations  Member Request Form</vt:lpstr>
      <vt:lpstr>Appropriations  Letter of Support </vt:lpstr>
      <vt:lpstr>Materials </vt:lpstr>
      <vt:lpstr>Leave Behind Materials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Quinn, Tom</dc:creator>
  <cp:lastModifiedBy>Bowling, Eleanor</cp:lastModifiedBy>
  <cp:revision>76</cp:revision>
  <cp:lastPrinted>2015-11-16T18:53:14Z</cp:lastPrinted>
  <dcterms:created xsi:type="dcterms:W3CDTF">2015-11-09T14:24:43Z</dcterms:created>
  <dcterms:modified xsi:type="dcterms:W3CDTF">2017-02-15T15:08:12Z</dcterms:modified>
</cp:coreProperties>
</file>