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62" r:id="rId6"/>
  </p:sldIdLst>
  <p:sldSz cx="6858000" cy="9144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wling, Eleanor" initials="BE" lastIdx="1" clrIdx="0">
    <p:extLst>
      <p:ext uri="{19B8F6BF-5375-455C-9EA6-DF929625EA0E}">
        <p15:presenceInfo xmlns:p15="http://schemas.microsoft.com/office/powerpoint/2012/main" userId="S-1-5-21-49350932-367267451-359291519-2273" providerId="AD"/>
      </p:ext>
    </p:extLst>
  </p:cmAuthor>
  <p:cmAuthor id="2" name="Danek, Joseph" initials="DJ" lastIdx="2" clrIdx="1">
    <p:extLst>
      <p:ext uri="{19B8F6BF-5375-455C-9EA6-DF929625EA0E}">
        <p15:presenceInfo xmlns:p15="http://schemas.microsoft.com/office/powerpoint/2012/main" userId="S-1-5-21-49350932-367267451-359291519-1007" providerId="AD"/>
      </p:ext>
    </p:extLst>
  </p:cmAuthor>
  <p:cmAuthor id="3" name="Devlin, Tom" initials="DT" lastIdx="1" clrIdx="2">
    <p:extLst>
      <p:ext uri="{19B8F6BF-5375-455C-9EA6-DF929625EA0E}">
        <p15:presenceInfo xmlns:p15="http://schemas.microsoft.com/office/powerpoint/2012/main" userId="S-1-5-21-49350932-367267451-359291519-4984" providerId="AD"/>
      </p:ext>
    </p:extLst>
  </p:cmAuthor>
  <p:cmAuthor id="4" name="Roeder, Madelyn" initials="RM" lastIdx="4" clrIdx="3">
    <p:extLst>
      <p:ext uri="{19B8F6BF-5375-455C-9EA6-DF929625EA0E}">
        <p15:presenceInfo xmlns:p15="http://schemas.microsoft.com/office/powerpoint/2012/main" userId="S::mroeder@tigdc.com::c329fb28-ba10-46a4-b349-f49581c23d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99"/>
    <a:srgbClr val="0033CC"/>
    <a:srgbClr val="E8EBF0"/>
    <a:srgbClr val="DEE3EA"/>
    <a:srgbClr val="444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5" autoAdjust="0"/>
    <p:restoredTop sz="96357" autoAdjust="0"/>
  </p:normalViewPr>
  <p:slideViewPr>
    <p:cSldViewPr snapToGrid="0">
      <p:cViewPr varScale="1">
        <p:scale>
          <a:sx n="85" d="100"/>
          <a:sy n="85" d="100"/>
        </p:scale>
        <p:origin x="3186" y="84"/>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649" cy="466379"/>
          </a:xfrm>
          <a:prstGeom prst="rect">
            <a:avLst/>
          </a:prstGeom>
        </p:spPr>
        <p:txBody>
          <a:bodyPr vert="horz" lIns="88258" tIns="44129" rIns="88258" bIns="44129" rtlCol="0"/>
          <a:lstStyle>
            <a:lvl1pPr algn="l">
              <a:defRPr sz="1300"/>
            </a:lvl1pPr>
          </a:lstStyle>
          <a:p>
            <a:endParaRPr lang="en-US" dirty="0"/>
          </a:p>
        </p:txBody>
      </p:sp>
      <p:sp>
        <p:nvSpPr>
          <p:cNvPr id="3" name="Date Placeholder 2"/>
          <p:cNvSpPr>
            <a:spLocks noGrp="1"/>
          </p:cNvSpPr>
          <p:nvPr>
            <p:ph type="dt" idx="1"/>
          </p:nvPr>
        </p:nvSpPr>
        <p:spPr>
          <a:xfrm>
            <a:off x="3977928" y="1"/>
            <a:ext cx="3043649" cy="466379"/>
          </a:xfrm>
          <a:prstGeom prst="rect">
            <a:avLst/>
          </a:prstGeom>
        </p:spPr>
        <p:txBody>
          <a:bodyPr vert="horz" lIns="88258" tIns="44129" rIns="88258" bIns="44129" rtlCol="0"/>
          <a:lstStyle>
            <a:lvl1pPr algn="r">
              <a:defRPr sz="1300"/>
            </a:lvl1pPr>
          </a:lstStyle>
          <a:p>
            <a:fld id="{8EBB551A-241E-4209-9C9D-43E8BB168A19}" type="datetimeFigureOut">
              <a:rPr lang="en-US" smtClean="0"/>
              <a:t>2/4/2020</a:t>
            </a:fld>
            <a:endParaRPr lang="en-US" dirty="0"/>
          </a:p>
        </p:txBody>
      </p:sp>
      <p:sp>
        <p:nvSpPr>
          <p:cNvPr id="4" name="Slide Image Placeholder 3"/>
          <p:cNvSpPr>
            <a:spLocks noGrp="1" noRot="1" noChangeAspect="1"/>
          </p:cNvSpPr>
          <p:nvPr>
            <p:ph type="sldImg" idx="2"/>
          </p:nvPr>
        </p:nvSpPr>
        <p:spPr>
          <a:xfrm>
            <a:off x="2333625" y="1163638"/>
            <a:ext cx="2355850" cy="3141662"/>
          </a:xfrm>
          <a:prstGeom prst="rect">
            <a:avLst/>
          </a:prstGeom>
          <a:noFill/>
          <a:ln w="12700">
            <a:solidFill>
              <a:prstClr val="black"/>
            </a:solidFill>
          </a:ln>
        </p:spPr>
        <p:txBody>
          <a:bodyPr vert="horz" lIns="88258" tIns="44129" rIns="88258" bIns="44129" rtlCol="0" anchor="ctr"/>
          <a:lstStyle/>
          <a:p>
            <a:endParaRPr lang="en-US" dirty="0"/>
          </a:p>
        </p:txBody>
      </p:sp>
      <p:sp>
        <p:nvSpPr>
          <p:cNvPr id="5" name="Notes Placeholder 4"/>
          <p:cNvSpPr>
            <a:spLocks noGrp="1"/>
          </p:cNvSpPr>
          <p:nvPr>
            <p:ph type="body" sz="quarter" idx="3"/>
          </p:nvPr>
        </p:nvSpPr>
        <p:spPr>
          <a:xfrm>
            <a:off x="702616" y="4480621"/>
            <a:ext cx="5617869" cy="3664842"/>
          </a:xfrm>
          <a:prstGeom prst="rect">
            <a:avLst/>
          </a:prstGeom>
        </p:spPr>
        <p:txBody>
          <a:bodyPr vert="horz" lIns="88258" tIns="44129" rIns="88258" bIns="4412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722"/>
            <a:ext cx="3043649" cy="466378"/>
          </a:xfrm>
          <a:prstGeom prst="rect">
            <a:avLst/>
          </a:prstGeom>
        </p:spPr>
        <p:txBody>
          <a:bodyPr vert="horz" lIns="88258" tIns="44129" rIns="88258" bIns="4412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7928" y="8842722"/>
            <a:ext cx="3043649" cy="466378"/>
          </a:xfrm>
          <a:prstGeom prst="rect">
            <a:avLst/>
          </a:prstGeom>
        </p:spPr>
        <p:txBody>
          <a:bodyPr vert="horz" lIns="88258" tIns="44129" rIns="88258" bIns="44129" rtlCol="0" anchor="b"/>
          <a:lstStyle>
            <a:lvl1pPr algn="r">
              <a:defRPr sz="1300"/>
            </a:lvl1pPr>
          </a:lstStyle>
          <a:p>
            <a:fld id="{BA165908-1095-47F0-ABBE-1735E5605A59}" type="slidenum">
              <a:rPr lang="en-US" smtClean="0"/>
              <a:t>‹#›</a:t>
            </a:fld>
            <a:endParaRPr lang="en-US" dirty="0"/>
          </a:p>
        </p:txBody>
      </p:sp>
    </p:spTree>
    <p:extLst>
      <p:ext uri="{BB962C8B-B14F-4D97-AF65-F5344CB8AC3E}">
        <p14:creationId xmlns:p14="http://schemas.microsoft.com/office/powerpoint/2010/main" val="291490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65908-1095-47F0-ABBE-1735E5605A59}" type="slidenum">
              <a:rPr lang="en-US" smtClean="0"/>
              <a:t>1</a:t>
            </a:fld>
            <a:endParaRPr lang="en-US" dirty="0"/>
          </a:p>
        </p:txBody>
      </p:sp>
    </p:spTree>
    <p:extLst>
      <p:ext uri="{BB962C8B-B14F-4D97-AF65-F5344CB8AC3E}">
        <p14:creationId xmlns:p14="http://schemas.microsoft.com/office/powerpoint/2010/main" val="2958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65908-1095-47F0-ABBE-1735E5605A59}" type="slidenum">
              <a:rPr lang="en-US" smtClean="0"/>
              <a:t>2</a:t>
            </a:fld>
            <a:endParaRPr lang="en-US" dirty="0"/>
          </a:p>
        </p:txBody>
      </p:sp>
    </p:spTree>
    <p:extLst>
      <p:ext uri="{BB962C8B-B14F-4D97-AF65-F5344CB8AC3E}">
        <p14:creationId xmlns:p14="http://schemas.microsoft.com/office/powerpoint/2010/main" val="399636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386759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103220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381988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147736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326219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41469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378284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407561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13973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180558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36EC74-CE99-437C-8E7B-BFC899E5FA00}"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61786F-ED4A-42B9-8893-B37A7CE1B82F}" type="slidenum">
              <a:rPr lang="en-US" smtClean="0"/>
              <a:t>‹#›</a:t>
            </a:fld>
            <a:endParaRPr lang="en-US" dirty="0"/>
          </a:p>
        </p:txBody>
      </p:sp>
    </p:spTree>
    <p:extLst>
      <p:ext uri="{BB962C8B-B14F-4D97-AF65-F5344CB8AC3E}">
        <p14:creationId xmlns:p14="http://schemas.microsoft.com/office/powerpoint/2010/main" val="252214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536EC74-CE99-437C-8E7B-BFC899E5FA00}" type="datetimeFigureOut">
              <a:rPr lang="en-US" smtClean="0"/>
              <a:t>2/4/2020</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F61786F-ED4A-42B9-8893-B37A7CE1B82F}" type="slidenum">
              <a:rPr lang="en-US" smtClean="0"/>
              <a:t>‹#›</a:t>
            </a:fld>
            <a:endParaRPr lang="en-US" dirty="0"/>
          </a:p>
        </p:txBody>
      </p:sp>
    </p:spTree>
    <p:extLst>
      <p:ext uri="{BB962C8B-B14F-4D97-AF65-F5344CB8AC3E}">
        <p14:creationId xmlns:p14="http://schemas.microsoft.com/office/powerpoint/2010/main" val="3171405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png"/><Relationship Id="rId50" Type="http://schemas.openxmlformats.org/officeDocument/2006/relationships/image" Target="../media/image51.jpeg"/><Relationship Id="rId55" Type="http://schemas.openxmlformats.org/officeDocument/2006/relationships/image" Target="../media/image56.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46" Type="http://schemas.openxmlformats.org/officeDocument/2006/relationships/image" Target="../media/image47.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54"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png"/><Relationship Id="rId53" Type="http://schemas.openxmlformats.org/officeDocument/2006/relationships/image" Target="../media/image54.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png"/><Relationship Id="rId57" Type="http://schemas.openxmlformats.org/officeDocument/2006/relationships/image" Target="../media/image58.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5.png"/><Relationship Id="rId52" Type="http://schemas.openxmlformats.org/officeDocument/2006/relationships/image" Target="../media/image53.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 Id="rId48" Type="http://schemas.openxmlformats.org/officeDocument/2006/relationships/image" Target="../media/image49.png"/><Relationship Id="rId56" Type="http://schemas.openxmlformats.org/officeDocument/2006/relationships/image" Target="../media/image57.png"/><Relationship Id="rId8" Type="http://schemas.openxmlformats.org/officeDocument/2006/relationships/image" Target="../media/image9.png"/><Relationship Id="rId51" Type="http://schemas.openxmlformats.org/officeDocument/2006/relationships/image" Target="../media/image52.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618"/>
            <a:ext cx="6871147" cy="1199010"/>
          </a:xfrm>
          <a:prstGeom prst="rect">
            <a:avLst/>
          </a:prstGeom>
        </p:spPr>
      </p:pic>
      <p:sp>
        <p:nvSpPr>
          <p:cNvPr id="11" name="Rectangle 10"/>
          <p:cNvSpPr/>
          <p:nvPr/>
        </p:nvSpPr>
        <p:spPr>
          <a:xfrm>
            <a:off x="0" y="1203628"/>
            <a:ext cx="6858000" cy="397192"/>
          </a:xfrm>
          <a:prstGeom prst="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tabLst>
                <a:tab pos="6575425" algn="r"/>
              </a:tabLst>
            </a:pPr>
            <a:r>
              <a:rPr lang="en-US" sz="1700" b="1" dirty="0"/>
              <a:t>Inspiring the next generation STEM workforce	2020</a:t>
            </a:r>
          </a:p>
        </p:txBody>
      </p:sp>
      <p:sp>
        <p:nvSpPr>
          <p:cNvPr id="12" name="Rectangle 11"/>
          <p:cNvSpPr/>
          <p:nvPr/>
        </p:nvSpPr>
        <p:spPr>
          <a:xfrm>
            <a:off x="0" y="1694610"/>
            <a:ext cx="6857953" cy="1569660"/>
          </a:xfrm>
          <a:prstGeom prst="rect">
            <a:avLst/>
          </a:prstGeom>
          <a:solidFill>
            <a:srgbClr val="E8EB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91440" rtlCol="0" anchor="ctr">
            <a:spAutoFit/>
          </a:bodyPr>
          <a:lstStyle/>
          <a:p>
            <a:pPr algn="just"/>
            <a:r>
              <a:rPr lang="en-US" sz="1200" b="1" dirty="0">
                <a:ln w="0"/>
                <a:solidFill>
                  <a:srgbClr val="000099"/>
                </a:solidFill>
              </a:rPr>
              <a:t>REQUEST FOR FY 2021 APPROPRIATIONS</a:t>
            </a:r>
          </a:p>
          <a:p>
            <a:pPr algn="just"/>
            <a:r>
              <a:rPr lang="en-US" sz="1200" dirty="0">
                <a:ln w="0"/>
                <a:solidFill>
                  <a:schemeClr val="tx1"/>
                </a:solidFill>
              </a:rPr>
              <a:t>The recommendation provides $125 million for NASA’s Office of STEM Engagement, and no less than $52 million to the National Space Grant College and Fellowship Program. The Committee directs amounts be allocated to State consortia for competitively awarded base grants to support local, regional, and national STEM needs, and directs all 52 participating jurisdictions receive no less than $844,000 each. The Committee allocates no more than 10% to an administrative fee for each program in the Office of STEM Engagement, and the remaining $2.6 million shall fund special programs operated by Space Grant institutions to further the science and education mission of NASA and the states.</a:t>
            </a:r>
          </a:p>
        </p:txBody>
      </p:sp>
      <p:sp>
        <p:nvSpPr>
          <p:cNvPr id="8" name="Rectangle 7">
            <a:extLst>
              <a:ext uri="{FF2B5EF4-FFF2-40B4-BE49-F238E27FC236}">
                <a16:creationId xmlns:a16="http://schemas.microsoft.com/office/drawing/2014/main" xmlns="" id="{0DD7C65D-441A-440C-86B8-EBCC4F23FDC1}"/>
              </a:ext>
            </a:extLst>
          </p:cNvPr>
          <p:cNvSpPr/>
          <p:nvPr/>
        </p:nvSpPr>
        <p:spPr>
          <a:xfrm>
            <a:off x="0" y="8472554"/>
            <a:ext cx="6857999" cy="596347"/>
          </a:xfrm>
          <a:prstGeom prst="rect">
            <a:avLst/>
          </a:prstGeom>
          <a:solidFill>
            <a:srgbClr val="444CA0"/>
          </a:solidFill>
          <a:ln>
            <a:solidFill>
              <a:srgbClr val="444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lvl="0"/>
            <a:r>
              <a:rPr lang="en-US" sz="1150" dirty="0">
                <a:solidFill>
                  <a:schemeClr val="bg1"/>
                </a:solidFill>
                <a:highlight>
                  <a:srgbClr val="444CA0"/>
                </a:highlight>
              </a:rPr>
              <a:t>The NATIONAL SPACE GRANT ALLIANCE exists to enhance the capacity of the United States of America to carry out education, research, and public outreach activities in science, technology, engineering, and mathematics (STEM) disciplines, particularly in  fields related to space, aeronautics, and earth system science. </a:t>
            </a:r>
          </a:p>
        </p:txBody>
      </p:sp>
      <p:sp>
        <p:nvSpPr>
          <p:cNvPr id="2" name="TextBox 1">
            <a:extLst>
              <a:ext uri="{FF2B5EF4-FFF2-40B4-BE49-F238E27FC236}">
                <a16:creationId xmlns:a16="http://schemas.microsoft.com/office/drawing/2014/main" xmlns="" id="{BEB24B79-4E0B-463D-98D1-5F7229F117F6}"/>
              </a:ext>
            </a:extLst>
          </p:cNvPr>
          <p:cNvSpPr txBox="1"/>
          <p:nvPr/>
        </p:nvSpPr>
        <p:spPr>
          <a:xfrm>
            <a:off x="4567629" y="3358060"/>
            <a:ext cx="2290371" cy="5052367"/>
          </a:xfrm>
          <a:prstGeom prst="rect">
            <a:avLst/>
          </a:prstGeom>
          <a:solidFill>
            <a:srgbClr val="444CA0"/>
          </a:solidFill>
          <a:ln>
            <a:solidFill>
              <a:srgbClr val="444CA0"/>
            </a:solidFill>
          </a:ln>
        </p:spPr>
        <p:txBody>
          <a:bodyPr wrap="square" rtlCol="0">
            <a:spAutoFit/>
          </a:bodyPr>
          <a:lstStyle/>
          <a:p>
            <a:pPr algn="ctr">
              <a:spcAft>
                <a:spcPts val="500"/>
              </a:spcAft>
            </a:pPr>
            <a:r>
              <a:rPr lang="en-US" sz="1200" b="1" cap="all" dirty="0">
                <a:ln w="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Funding Justification</a:t>
            </a:r>
          </a:p>
          <a:p>
            <a:pPr marL="171450" indent="-171450">
              <a:spcAft>
                <a:spcPts val="800"/>
              </a:spcAft>
              <a:buFont typeface="Wingdings" panose="05000000000000000000" pitchFamily="2" charset="2"/>
              <a:buChar char="Ø"/>
            </a:pPr>
            <a:r>
              <a:rPr lang="en-US" sz="1200" b="1" dirty="0">
                <a:solidFill>
                  <a:schemeClr val="bg1"/>
                </a:solidFill>
                <a:ea typeface="Calibri" panose="020F0502020204030204" pitchFamily="34" charset="0"/>
                <a:cs typeface="Times New Roman" panose="02020603050405020304" pitchFamily="18" charset="0"/>
              </a:rPr>
              <a:t>Strengthen and promote our national network</a:t>
            </a:r>
            <a:r>
              <a:rPr lang="en-US" sz="1200" dirty="0">
                <a:solidFill>
                  <a:schemeClr val="bg1"/>
                </a:solidFill>
                <a:ea typeface="Calibri" panose="020F0502020204030204" pitchFamily="34" charset="0"/>
                <a:cs typeface="Times New Roman" panose="02020603050405020304" pitchFamily="18" charset="0"/>
              </a:rPr>
              <a:t> of state-based systems in partnership with NASA, committed to developing and sustaining a diverse well-prepared STEM workforce.</a:t>
            </a:r>
          </a:p>
          <a:p>
            <a:pPr marL="171450" indent="-171450">
              <a:spcAft>
                <a:spcPts val="800"/>
              </a:spcAft>
              <a:buFont typeface="Wingdings" panose="05000000000000000000" pitchFamily="2" charset="2"/>
              <a:buChar char="Ø"/>
            </a:pPr>
            <a:r>
              <a:rPr lang="en-US" sz="1200" b="1" dirty="0">
                <a:solidFill>
                  <a:schemeClr val="bg1"/>
                </a:solidFill>
                <a:ea typeface="Calibri" panose="020F0502020204030204" pitchFamily="34" charset="0"/>
                <a:cs typeface="Times New Roman" panose="02020603050405020304" pitchFamily="18" charset="0"/>
              </a:rPr>
              <a:t>Improve student accessibility </a:t>
            </a:r>
            <a:r>
              <a:rPr lang="en-US" sz="1200" dirty="0">
                <a:solidFill>
                  <a:schemeClr val="bg1"/>
                </a:solidFill>
                <a:ea typeface="Calibri" panose="020F0502020204030204" pitchFamily="34" charset="0"/>
                <a:cs typeface="Times New Roman" panose="02020603050405020304" pitchFamily="18" charset="0"/>
              </a:rPr>
              <a:t>to an expanded range of STEM-based experiential learning opportunities, STEM researchers and mentors.</a:t>
            </a:r>
          </a:p>
          <a:p>
            <a:pPr marL="171450" indent="-171450">
              <a:spcAft>
                <a:spcPts val="800"/>
              </a:spcAft>
              <a:buFont typeface="Wingdings" panose="05000000000000000000" pitchFamily="2" charset="2"/>
              <a:buChar char="Ø"/>
            </a:pPr>
            <a:r>
              <a:rPr lang="en-US" sz="1200" b="1" dirty="0">
                <a:solidFill>
                  <a:schemeClr val="bg1"/>
                </a:solidFill>
                <a:ea typeface="Calibri" panose="020F0502020204030204" pitchFamily="34" charset="0"/>
                <a:cs typeface="Times New Roman" panose="02020603050405020304" pitchFamily="18" charset="0"/>
              </a:rPr>
              <a:t>Broaden, extend, and accelerate participation </a:t>
            </a:r>
            <a:r>
              <a:rPr lang="en-US" sz="1200" dirty="0">
                <a:solidFill>
                  <a:schemeClr val="bg1"/>
                </a:solidFill>
                <a:ea typeface="Calibri" panose="020F0502020204030204" pitchFamily="34" charset="0"/>
                <a:cs typeface="Times New Roman" panose="02020603050405020304" pitchFamily="18" charset="0"/>
              </a:rPr>
              <a:t>of underrepresented minorities and women in STEM-based academic fields and careers. </a:t>
            </a:r>
          </a:p>
          <a:p>
            <a:pPr marL="171450" indent="-171450">
              <a:spcAft>
                <a:spcPts val="800"/>
              </a:spcAft>
              <a:buFont typeface="Wingdings" panose="05000000000000000000" pitchFamily="2" charset="2"/>
              <a:buChar char="Ø"/>
            </a:pPr>
            <a:r>
              <a:rPr lang="en-US" sz="1200" b="1" dirty="0">
                <a:solidFill>
                  <a:schemeClr val="bg1"/>
                </a:solidFill>
                <a:highlight>
                  <a:srgbClr val="444CA0"/>
                </a:highlight>
                <a:ea typeface="Calibri" panose="020F0502020204030204" pitchFamily="34" charset="0"/>
                <a:cs typeface="Times New Roman" panose="02020603050405020304" pitchFamily="18" charset="0"/>
              </a:rPr>
              <a:t>Advance the nation’s STEM education and workforce pipe-line</a:t>
            </a:r>
            <a:r>
              <a:rPr lang="en-US" sz="1200" dirty="0">
                <a:solidFill>
                  <a:schemeClr val="bg1"/>
                </a:solidFill>
                <a:highlight>
                  <a:srgbClr val="444CA0"/>
                </a:highlight>
                <a:ea typeface="Calibri" panose="020F0502020204030204" pitchFamily="34" charset="0"/>
                <a:cs typeface="Times New Roman" panose="02020603050405020304" pitchFamily="18" charset="0"/>
              </a:rPr>
              <a:t> to further the progress of science and create knowledge that transforms the future and sustains our global leadership.</a:t>
            </a:r>
          </a:p>
        </p:txBody>
      </p:sp>
      <p:sp>
        <p:nvSpPr>
          <p:cNvPr id="17" name="Rectangle 16"/>
          <p:cNvSpPr/>
          <p:nvPr/>
        </p:nvSpPr>
        <p:spPr>
          <a:xfrm>
            <a:off x="0" y="3362729"/>
            <a:ext cx="4474897" cy="3017520"/>
          </a:xfrm>
          <a:prstGeom prst="rect">
            <a:avLst/>
          </a:prstGeom>
          <a:solidFill>
            <a:srgbClr val="E8EB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pPr>
              <a:spcAft>
                <a:spcPts val="300"/>
              </a:spcAft>
            </a:pPr>
            <a:r>
              <a:rPr lang="en-US" sz="1200" b="1" dirty="0">
                <a:solidFill>
                  <a:srgbClr val="000099"/>
                </a:solidFill>
              </a:rPr>
              <a:t>SPACE GRANT HIGHLIGHTS</a:t>
            </a:r>
          </a:p>
          <a:p>
            <a:pPr algn="just">
              <a:spcAft>
                <a:spcPts val="300"/>
              </a:spcAft>
            </a:pPr>
            <a:r>
              <a:rPr lang="en-US" sz="1200" b="1" dirty="0">
                <a:solidFill>
                  <a:schemeClr val="tx1"/>
                </a:solidFill>
              </a:rPr>
              <a:t>Established in 1989. </a:t>
            </a:r>
            <a:r>
              <a:rPr lang="en-US" sz="1200" dirty="0">
                <a:solidFill>
                  <a:schemeClr val="tx1"/>
                </a:solidFill>
              </a:rPr>
              <a:t>Competitive, highly effective national partnership program responsive to NASA-aligned state, regional, and national priorities.</a:t>
            </a:r>
          </a:p>
          <a:p>
            <a:pPr algn="just">
              <a:spcAft>
                <a:spcPts val="300"/>
              </a:spcAft>
            </a:pPr>
            <a:r>
              <a:rPr lang="en-US" sz="1200" b="1" dirty="0">
                <a:solidFill>
                  <a:schemeClr val="tx1"/>
                </a:solidFill>
              </a:rPr>
              <a:t>Administered by State consortia. </a:t>
            </a:r>
            <a:r>
              <a:rPr lang="en-US" sz="1200" dirty="0">
                <a:solidFill>
                  <a:schemeClr val="tx1"/>
                </a:solidFill>
              </a:rPr>
              <a:t>Catalysts to grow a future  workforce to meet the needs for existing and new STEM-related jobs.</a:t>
            </a:r>
          </a:p>
          <a:p>
            <a:pPr algn="just">
              <a:spcAft>
                <a:spcPts val="300"/>
              </a:spcAft>
            </a:pPr>
            <a:r>
              <a:rPr lang="en-US" sz="1200" b="1" dirty="0">
                <a:solidFill>
                  <a:schemeClr val="tx1"/>
                </a:solidFill>
              </a:rPr>
              <a:t>Includes STEM programs with experiential learning. </a:t>
            </a:r>
            <a:r>
              <a:rPr lang="en-US" sz="1200" dirty="0">
                <a:solidFill>
                  <a:schemeClr val="tx1"/>
                </a:solidFill>
              </a:rPr>
              <a:t>Internships,</a:t>
            </a:r>
            <a:r>
              <a:rPr lang="en-US" sz="1200" b="1" dirty="0">
                <a:solidFill>
                  <a:schemeClr val="tx1"/>
                </a:solidFill>
              </a:rPr>
              <a:t> </a:t>
            </a:r>
            <a:r>
              <a:rPr lang="en-US" sz="1200" dirty="0">
                <a:solidFill>
                  <a:schemeClr val="tx1"/>
                </a:solidFill>
              </a:rPr>
              <a:t>fellowships,</a:t>
            </a:r>
            <a:r>
              <a:rPr lang="en-US" sz="1200" b="1" dirty="0">
                <a:solidFill>
                  <a:schemeClr val="tx1"/>
                </a:solidFill>
              </a:rPr>
              <a:t> </a:t>
            </a:r>
            <a:r>
              <a:rPr lang="en-US" sz="1200" dirty="0">
                <a:solidFill>
                  <a:schemeClr val="tx1"/>
                </a:solidFill>
              </a:rPr>
              <a:t>apprenticeships, and industry partnerships. Hands-on experiences include: launch vehicle and payload development, engineering, and assembly; space flight operations; UAVs; remote sensing; aircraft maintenance; cybersecurity; and space flight design.</a:t>
            </a:r>
          </a:p>
          <a:p>
            <a:pPr algn="just">
              <a:spcAft>
                <a:spcPts val="300"/>
              </a:spcAft>
            </a:pPr>
            <a:r>
              <a:rPr lang="en-US" sz="1200" b="1" dirty="0">
                <a:solidFill>
                  <a:schemeClr val="tx1"/>
                </a:solidFill>
              </a:rPr>
              <a:t>Leverages partnerships across State consortia and with NASA. </a:t>
            </a:r>
            <a:r>
              <a:rPr lang="en-US" sz="1200" dirty="0">
                <a:solidFill>
                  <a:schemeClr val="tx1"/>
                </a:solidFill>
              </a:rPr>
              <a:t>Builds national networks committed to developing and sustaining a diverse, high-technology workforce in academia, industry/business, and government.</a:t>
            </a:r>
          </a:p>
        </p:txBody>
      </p:sp>
      <p:pic>
        <p:nvPicPr>
          <p:cNvPr id="10" name="Picture 9" descr="A group of people looking at each other&#10;&#10;Description automatically generated">
            <a:extLst>
              <a:ext uri="{FF2B5EF4-FFF2-40B4-BE49-F238E27FC236}">
                <a16:creationId xmlns:a16="http://schemas.microsoft.com/office/drawing/2014/main" xmlns="" id="{EC3FE7A2-D030-4077-B263-7E69E8660776}"/>
              </a:ext>
            </a:extLst>
          </p:cNvPr>
          <p:cNvPicPr>
            <a:picLocks/>
          </p:cNvPicPr>
          <p:nvPr/>
        </p:nvPicPr>
        <p:blipFill rotWithShape="1">
          <a:blip r:embed="rId4" cstate="print">
            <a:extLst>
              <a:ext uri="{28A0092B-C50C-407E-A947-70E740481C1C}">
                <a14:useLocalDpi xmlns:a14="http://schemas.microsoft.com/office/drawing/2010/main" val="0"/>
              </a:ext>
            </a:extLst>
          </a:blip>
          <a:srcRect l="4297"/>
          <a:stretch/>
        </p:blipFill>
        <p:spPr>
          <a:xfrm>
            <a:off x="-8" y="6479867"/>
            <a:ext cx="3140365" cy="1926191"/>
          </a:xfrm>
          <a:prstGeom prst="rect">
            <a:avLst/>
          </a:prstGeom>
        </p:spPr>
      </p:pic>
      <p:pic>
        <p:nvPicPr>
          <p:cNvPr id="5" name="Picture 4" descr="A picture containing person, indoor, food, table&#10;&#10;Description automatically generated">
            <a:extLst>
              <a:ext uri="{FF2B5EF4-FFF2-40B4-BE49-F238E27FC236}">
                <a16:creationId xmlns:a16="http://schemas.microsoft.com/office/drawing/2014/main" xmlns="" id="{14F689FC-F742-4B74-8776-FCEBFF29C145}"/>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11319" y="6478708"/>
            <a:ext cx="1492301" cy="1926192"/>
          </a:xfrm>
          <a:prstGeom prst="rect">
            <a:avLst/>
          </a:prstGeom>
        </p:spPr>
      </p:pic>
    </p:spTree>
    <p:extLst>
      <p:ext uri="{BB962C8B-B14F-4D97-AF65-F5344CB8AC3E}">
        <p14:creationId xmlns:p14="http://schemas.microsoft.com/office/powerpoint/2010/main" val="411070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543279AB-DCD0-49DB-B4FF-F06FA5AE8C78}"/>
              </a:ext>
            </a:extLst>
          </p:cNvPr>
          <p:cNvSpPr txBox="1"/>
          <p:nvPr/>
        </p:nvSpPr>
        <p:spPr>
          <a:xfrm>
            <a:off x="4582818" y="8770212"/>
            <a:ext cx="2350940" cy="400110"/>
          </a:xfrm>
          <a:prstGeom prst="rect">
            <a:avLst/>
          </a:prstGeom>
          <a:noFill/>
        </p:spPr>
        <p:txBody>
          <a:bodyPr wrap="square" rtlCol="0">
            <a:spAutoFit/>
          </a:bodyPr>
          <a:lstStyle/>
          <a:p>
            <a:pPr algn="r"/>
            <a:r>
              <a:rPr lang="en-US" sz="1000" dirty="0">
                <a:solidFill>
                  <a:schemeClr val="bg1"/>
                </a:solidFill>
              </a:rPr>
              <a:t>800 Maine Avenue, SW, Suite 800</a:t>
            </a:r>
          </a:p>
          <a:p>
            <a:pPr algn="r"/>
            <a:r>
              <a:rPr lang="en-US" sz="1000" dirty="0">
                <a:solidFill>
                  <a:schemeClr val="bg1"/>
                </a:solidFill>
              </a:rPr>
              <a:t>Washington, D.C. 20024</a:t>
            </a:r>
          </a:p>
        </p:txBody>
      </p:sp>
      <p:sp>
        <p:nvSpPr>
          <p:cNvPr id="121" name="TextBox 120">
            <a:extLst>
              <a:ext uri="{FF2B5EF4-FFF2-40B4-BE49-F238E27FC236}">
                <a16:creationId xmlns:a16="http://schemas.microsoft.com/office/drawing/2014/main" xmlns="" id="{363D32AC-1C37-49F5-809E-05ABE91FF444}"/>
              </a:ext>
            </a:extLst>
          </p:cNvPr>
          <p:cNvSpPr txBox="1"/>
          <p:nvPr/>
        </p:nvSpPr>
        <p:spPr>
          <a:xfrm>
            <a:off x="-9011" y="9060873"/>
            <a:ext cx="6873427" cy="79781"/>
          </a:xfrm>
          <a:prstGeom prst="rect">
            <a:avLst/>
          </a:prstGeom>
          <a:solidFill>
            <a:srgbClr val="C00000"/>
          </a:solidFill>
        </p:spPr>
        <p:txBody>
          <a:bodyPr wrap="square" rtlCol="0">
            <a:spAutoFit/>
          </a:bodyPr>
          <a:lstStyle/>
          <a:p>
            <a:endParaRPr lang="en-US" sz="1000" dirty="0">
              <a:solidFill>
                <a:schemeClr val="bg1"/>
              </a:solidFill>
            </a:endParaRPr>
          </a:p>
        </p:txBody>
      </p:sp>
      <p:sp>
        <p:nvSpPr>
          <p:cNvPr id="11" name="Rectangle 10"/>
          <p:cNvSpPr/>
          <p:nvPr/>
        </p:nvSpPr>
        <p:spPr>
          <a:xfrm>
            <a:off x="-9011" y="-12201"/>
            <a:ext cx="6858000" cy="315203"/>
          </a:xfrm>
          <a:prstGeom prst="rect">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tabLst>
                <a:tab pos="6575425" algn="r"/>
              </a:tabLst>
            </a:pPr>
            <a:r>
              <a:rPr lang="en-US" sz="1600" b="1" dirty="0"/>
              <a:t>Inspiring the next generation STEM workforce 	2020</a:t>
            </a:r>
          </a:p>
        </p:txBody>
      </p:sp>
      <p:grpSp>
        <p:nvGrpSpPr>
          <p:cNvPr id="78" name="Group 77">
            <a:extLst>
              <a:ext uri="{FF2B5EF4-FFF2-40B4-BE49-F238E27FC236}">
                <a16:creationId xmlns:a16="http://schemas.microsoft.com/office/drawing/2014/main" xmlns="" id="{071A7EB5-A46F-4281-9751-33E48E6F3B03}"/>
              </a:ext>
            </a:extLst>
          </p:cNvPr>
          <p:cNvGrpSpPr>
            <a:grpSpLocks noChangeAspect="1"/>
          </p:cNvGrpSpPr>
          <p:nvPr/>
        </p:nvGrpSpPr>
        <p:grpSpPr>
          <a:xfrm>
            <a:off x="-4607" y="6812706"/>
            <a:ext cx="6858000" cy="2169163"/>
            <a:chOff x="-64842" y="6127324"/>
            <a:chExt cx="6929278" cy="2354354"/>
          </a:xfrm>
        </p:grpSpPr>
        <p:pic>
          <p:nvPicPr>
            <p:cNvPr id="79" name="Picture 78">
              <a:extLst>
                <a:ext uri="{FF2B5EF4-FFF2-40B4-BE49-F238E27FC236}">
                  <a16:creationId xmlns:a16="http://schemas.microsoft.com/office/drawing/2014/main" xmlns="" id="{F3541528-F648-4A4B-B0D6-6A7CBDED1642}"/>
                </a:ext>
              </a:extLst>
            </p:cNvPr>
            <p:cNvPicPr>
              <a:picLocks noChangeAspect="1"/>
            </p:cNvPicPr>
            <p:nvPr/>
          </p:nvPicPr>
          <p:blipFill>
            <a:blip r:embed="rId3"/>
            <a:stretch>
              <a:fillRect/>
            </a:stretch>
          </p:blipFill>
          <p:spPr>
            <a:xfrm>
              <a:off x="3860926" y="6793750"/>
              <a:ext cx="1074098" cy="505865"/>
            </a:xfrm>
            <a:prstGeom prst="rect">
              <a:avLst/>
            </a:prstGeom>
          </p:spPr>
        </p:pic>
        <p:pic>
          <p:nvPicPr>
            <p:cNvPr id="80" name="Picture 79">
              <a:extLst>
                <a:ext uri="{FF2B5EF4-FFF2-40B4-BE49-F238E27FC236}">
                  <a16:creationId xmlns:a16="http://schemas.microsoft.com/office/drawing/2014/main" xmlns="" id="{E2140990-10B3-43F8-86D1-33DC8DB092DB}"/>
                </a:ext>
              </a:extLst>
            </p:cNvPr>
            <p:cNvPicPr>
              <a:picLocks noChangeAspect="1"/>
            </p:cNvPicPr>
            <p:nvPr/>
          </p:nvPicPr>
          <p:blipFill>
            <a:blip r:embed="rId4"/>
            <a:stretch>
              <a:fillRect/>
            </a:stretch>
          </p:blipFill>
          <p:spPr>
            <a:xfrm>
              <a:off x="270603" y="6401762"/>
              <a:ext cx="1298836" cy="349433"/>
            </a:xfrm>
            <a:prstGeom prst="rect">
              <a:avLst/>
            </a:prstGeom>
          </p:spPr>
        </p:pic>
        <p:pic>
          <p:nvPicPr>
            <p:cNvPr id="81" name="Picture 80">
              <a:extLst>
                <a:ext uri="{FF2B5EF4-FFF2-40B4-BE49-F238E27FC236}">
                  <a16:creationId xmlns:a16="http://schemas.microsoft.com/office/drawing/2014/main" xmlns="" id="{E7E19F6A-35A2-41B8-9689-25009D1189A2}"/>
                </a:ext>
              </a:extLst>
            </p:cNvPr>
            <p:cNvPicPr>
              <a:picLocks noChangeAspect="1"/>
            </p:cNvPicPr>
            <p:nvPr/>
          </p:nvPicPr>
          <p:blipFill>
            <a:blip r:embed="rId5"/>
            <a:stretch>
              <a:fillRect/>
            </a:stretch>
          </p:blipFill>
          <p:spPr>
            <a:xfrm>
              <a:off x="5735358" y="6483426"/>
              <a:ext cx="1047476" cy="458271"/>
            </a:xfrm>
            <a:prstGeom prst="rect">
              <a:avLst/>
            </a:prstGeom>
          </p:spPr>
        </p:pic>
        <p:pic>
          <p:nvPicPr>
            <p:cNvPr id="82" name="Picture 81">
              <a:extLst>
                <a:ext uri="{FF2B5EF4-FFF2-40B4-BE49-F238E27FC236}">
                  <a16:creationId xmlns:a16="http://schemas.microsoft.com/office/drawing/2014/main" xmlns="" id="{AEAA7C62-0824-4C74-95C1-061CD593F344}"/>
                </a:ext>
              </a:extLst>
            </p:cNvPr>
            <p:cNvPicPr>
              <a:picLocks noChangeAspect="1"/>
            </p:cNvPicPr>
            <p:nvPr/>
          </p:nvPicPr>
          <p:blipFill>
            <a:blip r:embed="rId6"/>
            <a:stretch>
              <a:fillRect/>
            </a:stretch>
          </p:blipFill>
          <p:spPr>
            <a:xfrm>
              <a:off x="6184271" y="6972968"/>
              <a:ext cx="600221" cy="606781"/>
            </a:xfrm>
            <a:prstGeom prst="rect">
              <a:avLst/>
            </a:prstGeom>
          </p:spPr>
        </p:pic>
        <p:pic>
          <p:nvPicPr>
            <p:cNvPr id="83" name="Picture 82">
              <a:extLst>
                <a:ext uri="{FF2B5EF4-FFF2-40B4-BE49-F238E27FC236}">
                  <a16:creationId xmlns:a16="http://schemas.microsoft.com/office/drawing/2014/main" xmlns="" id="{CB402119-78DD-4FF5-9B2B-ABAAE46FEB85}"/>
                </a:ext>
              </a:extLst>
            </p:cNvPr>
            <p:cNvPicPr>
              <a:picLocks noChangeAspect="1"/>
            </p:cNvPicPr>
            <p:nvPr/>
          </p:nvPicPr>
          <p:blipFill>
            <a:blip r:embed="rId7"/>
            <a:stretch>
              <a:fillRect/>
            </a:stretch>
          </p:blipFill>
          <p:spPr>
            <a:xfrm>
              <a:off x="48211" y="7246617"/>
              <a:ext cx="444784" cy="439582"/>
            </a:xfrm>
            <a:prstGeom prst="rect">
              <a:avLst/>
            </a:prstGeom>
          </p:spPr>
        </p:pic>
        <p:pic>
          <p:nvPicPr>
            <p:cNvPr id="84" name="Picture 83">
              <a:extLst>
                <a:ext uri="{FF2B5EF4-FFF2-40B4-BE49-F238E27FC236}">
                  <a16:creationId xmlns:a16="http://schemas.microsoft.com/office/drawing/2014/main" xmlns="" id="{E3D78D5C-C535-4E61-A0A4-1D63E8728DBB}"/>
                </a:ext>
              </a:extLst>
            </p:cNvPr>
            <p:cNvPicPr>
              <a:picLocks noChangeAspect="1"/>
            </p:cNvPicPr>
            <p:nvPr/>
          </p:nvPicPr>
          <p:blipFill>
            <a:blip r:embed="rId8"/>
            <a:stretch>
              <a:fillRect/>
            </a:stretch>
          </p:blipFill>
          <p:spPr>
            <a:xfrm>
              <a:off x="24000" y="7679932"/>
              <a:ext cx="473447" cy="336973"/>
            </a:xfrm>
            <a:prstGeom prst="rect">
              <a:avLst/>
            </a:prstGeom>
          </p:spPr>
        </p:pic>
        <p:pic>
          <p:nvPicPr>
            <p:cNvPr id="85" name="Picture 84">
              <a:extLst>
                <a:ext uri="{FF2B5EF4-FFF2-40B4-BE49-F238E27FC236}">
                  <a16:creationId xmlns:a16="http://schemas.microsoft.com/office/drawing/2014/main" xmlns="" id="{C5686721-CAA8-4D25-9EFB-A0123CDD0FEC}"/>
                </a:ext>
              </a:extLst>
            </p:cNvPr>
            <p:cNvPicPr>
              <a:picLocks noChangeAspect="1"/>
            </p:cNvPicPr>
            <p:nvPr/>
          </p:nvPicPr>
          <p:blipFill>
            <a:blip r:embed="rId9"/>
            <a:stretch>
              <a:fillRect/>
            </a:stretch>
          </p:blipFill>
          <p:spPr>
            <a:xfrm>
              <a:off x="4725106" y="6498969"/>
              <a:ext cx="990806" cy="309269"/>
            </a:xfrm>
            <a:prstGeom prst="rect">
              <a:avLst/>
            </a:prstGeom>
          </p:spPr>
        </p:pic>
        <p:pic>
          <p:nvPicPr>
            <p:cNvPr id="86" name="Picture 85">
              <a:extLst>
                <a:ext uri="{FF2B5EF4-FFF2-40B4-BE49-F238E27FC236}">
                  <a16:creationId xmlns:a16="http://schemas.microsoft.com/office/drawing/2014/main" xmlns="" id="{0B128E94-D064-4E80-A01B-2C92CE3FC152}"/>
                </a:ext>
              </a:extLst>
            </p:cNvPr>
            <p:cNvPicPr>
              <a:picLocks noChangeAspect="1"/>
            </p:cNvPicPr>
            <p:nvPr/>
          </p:nvPicPr>
          <p:blipFill>
            <a:blip r:embed="rId10"/>
            <a:stretch>
              <a:fillRect/>
            </a:stretch>
          </p:blipFill>
          <p:spPr>
            <a:xfrm>
              <a:off x="2660981" y="8185203"/>
              <a:ext cx="1065963" cy="267316"/>
            </a:xfrm>
            <a:prstGeom prst="rect">
              <a:avLst/>
            </a:prstGeom>
          </p:spPr>
        </p:pic>
        <p:pic>
          <p:nvPicPr>
            <p:cNvPr id="87" name="Picture 86">
              <a:extLst>
                <a:ext uri="{FF2B5EF4-FFF2-40B4-BE49-F238E27FC236}">
                  <a16:creationId xmlns:a16="http://schemas.microsoft.com/office/drawing/2014/main" xmlns="" id="{19A0F515-F6D0-4F2D-9ACF-EED39A70A1D9}"/>
                </a:ext>
              </a:extLst>
            </p:cNvPr>
            <p:cNvPicPr>
              <a:picLocks noChangeAspect="1"/>
            </p:cNvPicPr>
            <p:nvPr/>
          </p:nvPicPr>
          <p:blipFill>
            <a:blip r:embed="rId11"/>
            <a:stretch>
              <a:fillRect/>
            </a:stretch>
          </p:blipFill>
          <p:spPr>
            <a:xfrm>
              <a:off x="4086834" y="7733670"/>
              <a:ext cx="909492" cy="323375"/>
            </a:xfrm>
            <a:prstGeom prst="rect">
              <a:avLst/>
            </a:prstGeom>
          </p:spPr>
        </p:pic>
        <p:pic>
          <p:nvPicPr>
            <p:cNvPr id="88" name="Picture 87">
              <a:extLst>
                <a:ext uri="{FF2B5EF4-FFF2-40B4-BE49-F238E27FC236}">
                  <a16:creationId xmlns:a16="http://schemas.microsoft.com/office/drawing/2014/main" xmlns="" id="{73378FA1-5033-4021-9C9C-EE13E87D4267}"/>
                </a:ext>
              </a:extLst>
            </p:cNvPr>
            <p:cNvPicPr>
              <a:picLocks noChangeAspect="1"/>
            </p:cNvPicPr>
            <p:nvPr/>
          </p:nvPicPr>
          <p:blipFill>
            <a:blip r:embed="rId12"/>
            <a:stretch>
              <a:fillRect/>
            </a:stretch>
          </p:blipFill>
          <p:spPr>
            <a:xfrm>
              <a:off x="5694660" y="6948308"/>
              <a:ext cx="397730" cy="432904"/>
            </a:xfrm>
            <a:prstGeom prst="rect">
              <a:avLst/>
            </a:prstGeom>
          </p:spPr>
        </p:pic>
        <p:pic>
          <p:nvPicPr>
            <p:cNvPr id="89" name="Picture 88">
              <a:extLst>
                <a:ext uri="{FF2B5EF4-FFF2-40B4-BE49-F238E27FC236}">
                  <a16:creationId xmlns:a16="http://schemas.microsoft.com/office/drawing/2014/main" xmlns="" id="{84C86505-6DD8-4172-A29E-C3D197655A08}"/>
                </a:ext>
              </a:extLst>
            </p:cNvPr>
            <p:cNvPicPr>
              <a:picLocks noChangeAspect="1"/>
            </p:cNvPicPr>
            <p:nvPr/>
          </p:nvPicPr>
          <p:blipFill>
            <a:blip r:embed="rId13"/>
            <a:stretch>
              <a:fillRect/>
            </a:stretch>
          </p:blipFill>
          <p:spPr>
            <a:xfrm>
              <a:off x="5070817" y="7366898"/>
              <a:ext cx="1094078" cy="317418"/>
            </a:xfrm>
            <a:prstGeom prst="rect">
              <a:avLst/>
            </a:prstGeom>
          </p:spPr>
        </p:pic>
        <p:pic>
          <p:nvPicPr>
            <p:cNvPr id="91" name="Picture 90">
              <a:extLst>
                <a:ext uri="{FF2B5EF4-FFF2-40B4-BE49-F238E27FC236}">
                  <a16:creationId xmlns:a16="http://schemas.microsoft.com/office/drawing/2014/main" xmlns="" id="{DA48A4AF-FA42-4263-AFFF-6E702304BEAD}"/>
                </a:ext>
              </a:extLst>
            </p:cNvPr>
            <p:cNvPicPr>
              <a:picLocks noChangeAspect="1"/>
            </p:cNvPicPr>
            <p:nvPr/>
          </p:nvPicPr>
          <p:blipFill>
            <a:blip r:embed="rId14"/>
            <a:stretch>
              <a:fillRect/>
            </a:stretch>
          </p:blipFill>
          <p:spPr>
            <a:xfrm>
              <a:off x="3754248" y="7967035"/>
              <a:ext cx="435442" cy="495586"/>
            </a:xfrm>
            <a:prstGeom prst="rect">
              <a:avLst/>
            </a:prstGeom>
          </p:spPr>
        </p:pic>
        <p:pic>
          <p:nvPicPr>
            <p:cNvPr id="92" name="Picture 91">
              <a:extLst>
                <a:ext uri="{FF2B5EF4-FFF2-40B4-BE49-F238E27FC236}">
                  <a16:creationId xmlns:a16="http://schemas.microsoft.com/office/drawing/2014/main" xmlns="" id="{15671BAD-FF20-446F-806F-A91EF9DBD4C6}"/>
                </a:ext>
              </a:extLst>
            </p:cNvPr>
            <p:cNvPicPr>
              <a:picLocks noChangeAspect="1"/>
            </p:cNvPicPr>
            <p:nvPr/>
          </p:nvPicPr>
          <p:blipFill>
            <a:blip r:embed="rId15"/>
            <a:stretch>
              <a:fillRect/>
            </a:stretch>
          </p:blipFill>
          <p:spPr>
            <a:xfrm>
              <a:off x="2934947" y="7679888"/>
              <a:ext cx="605112" cy="270244"/>
            </a:xfrm>
            <a:prstGeom prst="rect">
              <a:avLst/>
            </a:prstGeom>
          </p:spPr>
        </p:pic>
        <p:pic>
          <p:nvPicPr>
            <p:cNvPr id="94" name="Picture 93">
              <a:extLst>
                <a:ext uri="{FF2B5EF4-FFF2-40B4-BE49-F238E27FC236}">
                  <a16:creationId xmlns:a16="http://schemas.microsoft.com/office/drawing/2014/main" xmlns="" id="{B17B7A3A-9217-4F8C-AC65-6B588B66E83E}"/>
                </a:ext>
              </a:extLst>
            </p:cNvPr>
            <p:cNvPicPr>
              <a:picLocks noChangeAspect="1"/>
            </p:cNvPicPr>
            <p:nvPr/>
          </p:nvPicPr>
          <p:blipFill>
            <a:blip r:embed="rId16"/>
            <a:stretch>
              <a:fillRect/>
            </a:stretch>
          </p:blipFill>
          <p:spPr>
            <a:xfrm>
              <a:off x="1192247" y="6796074"/>
              <a:ext cx="1013421" cy="273534"/>
            </a:xfrm>
            <a:prstGeom prst="rect">
              <a:avLst/>
            </a:prstGeom>
          </p:spPr>
        </p:pic>
        <p:pic>
          <p:nvPicPr>
            <p:cNvPr id="97" name="Picture 96">
              <a:extLst>
                <a:ext uri="{FF2B5EF4-FFF2-40B4-BE49-F238E27FC236}">
                  <a16:creationId xmlns:a16="http://schemas.microsoft.com/office/drawing/2014/main" xmlns="" id="{0F3C1379-6EB6-431C-B206-588A6A94D7AA}"/>
                </a:ext>
              </a:extLst>
            </p:cNvPr>
            <p:cNvPicPr>
              <a:picLocks noChangeAspect="1"/>
            </p:cNvPicPr>
            <p:nvPr/>
          </p:nvPicPr>
          <p:blipFill>
            <a:blip r:embed="rId17"/>
            <a:stretch>
              <a:fillRect/>
            </a:stretch>
          </p:blipFill>
          <p:spPr>
            <a:xfrm>
              <a:off x="5750370" y="7600805"/>
              <a:ext cx="986537" cy="291263"/>
            </a:xfrm>
            <a:prstGeom prst="rect">
              <a:avLst/>
            </a:prstGeom>
          </p:spPr>
        </p:pic>
        <p:pic>
          <p:nvPicPr>
            <p:cNvPr id="99" name="Picture 98">
              <a:extLst>
                <a:ext uri="{FF2B5EF4-FFF2-40B4-BE49-F238E27FC236}">
                  <a16:creationId xmlns:a16="http://schemas.microsoft.com/office/drawing/2014/main" xmlns="" id="{F57271EA-6C45-4EE4-97A9-94E63A279C2F}"/>
                </a:ext>
              </a:extLst>
            </p:cNvPr>
            <p:cNvPicPr>
              <a:picLocks noChangeAspect="1"/>
            </p:cNvPicPr>
            <p:nvPr/>
          </p:nvPicPr>
          <p:blipFill>
            <a:blip r:embed="rId18"/>
            <a:stretch>
              <a:fillRect/>
            </a:stretch>
          </p:blipFill>
          <p:spPr>
            <a:xfrm>
              <a:off x="2105181" y="8197397"/>
              <a:ext cx="532705" cy="257293"/>
            </a:xfrm>
            <a:prstGeom prst="rect">
              <a:avLst/>
            </a:prstGeom>
          </p:spPr>
        </p:pic>
        <p:pic>
          <p:nvPicPr>
            <p:cNvPr id="100" name="Picture 99">
              <a:extLst>
                <a:ext uri="{FF2B5EF4-FFF2-40B4-BE49-F238E27FC236}">
                  <a16:creationId xmlns:a16="http://schemas.microsoft.com/office/drawing/2014/main" xmlns="" id="{692B6609-DD08-4484-8180-D3551F06A0E2}"/>
                </a:ext>
              </a:extLst>
            </p:cNvPr>
            <p:cNvPicPr>
              <a:picLocks noChangeAspect="1"/>
            </p:cNvPicPr>
            <p:nvPr/>
          </p:nvPicPr>
          <p:blipFill>
            <a:blip r:embed="rId19"/>
            <a:stretch>
              <a:fillRect/>
            </a:stretch>
          </p:blipFill>
          <p:spPr>
            <a:xfrm>
              <a:off x="3563527" y="7690466"/>
              <a:ext cx="475027" cy="308246"/>
            </a:xfrm>
            <a:prstGeom prst="rect">
              <a:avLst/>
            </a:prstGeom>
          </p:spPr>
        </p:pic>
        <p:pic>
          <p:nvPicPr>
            <p:cNvPr id="102" name="Picture 101">
              <a:extLst>
                <a:ext uri="{FF2B5EF4-FFF2-40B4-BE49-F238E27FC236}">
                  <a16:creationId xmlns:a16="http://schemas.microsoft.com/office/drawing/2014/main" xmlns="" id="{4AD4B1F3-4FE0-4032-B28B-1E6CC721F206}"/>
                </a:ext>
              </a:extLst>
            </p:cNvPr>
            <p:cNvPicPr>
              <a:picLocks noChangeAspect="1"/>
            </p:cNvPicPr>
            <p:nvPr/>
          </p:nvPicPr>
          <p:blipFill>
            <a:blip r:embed="rId20"/>
            <a:stretch>
              <a:fillRect/>
            </a:stretch>
          </p:blipFill>
          <p:spPr>
            <a:xfrm>
              <a:off x="1934329" y="7192708"/>
              <a:ext cx="1157389" cy="352567"/>
            </a:xfrm>
            <a:prstGeom prst="rect">
              <a:avLst/>
            </a:prstGeom>
          </p:spPr>
        </p:pic>
        <p:pic>
          <p:nvPicPr>
            <p:cNvPr id="103" name="Picture 102">
              <a:extLst>
                <a:ext uri="{FF2B5EF4-FFF2-40B4-BE49-F238E27FC236}">
                  <a16:creationId xmlns:a16="http://schemas.microsoft.com/office/drawing/2014/main" xmlns="" id="{CCA082F9-484E-41FF-AE11-55DDF4AF5AE5}"/>
                </a:ext>
              </a:extLst>
            </p:cNvPr>
            <p:cNvPicPr>
              <a:picLocks noChangeAspect="1"/>
            </p:cNvPicPr>
            <p:nvPr/>
          </p:nvPicPr>
          <p:blipFill>
            <a:blip r:embed="rId21"/>
            <a:stretch>
              <a:fillRect/>
            </a:stretch>
          </p:blipFill>
          <p:spPr>
            <a:xfrm>
              <a:off x="924781" y="8255715"/>
              <a:ext cx="1109642" cy="225963"/>
            </a:xfrm>
            <a:prstGeom prst="rect">
              <a:avLst/>
            </a:prstGeom>
          </p:spPr>
        </p:pic>
        <p:pic>
          <p:nvPicPr>
            <p:cNvPr id="106" name="Picture 105">
              <a:extLst>
                <a:ext uri="{FF2B5EF4-FFF2-40B4-BE49-F238E27FC236}">
                  <a16:creationId xmlns:a16="http://schemas.microsoft.com/office/drawing/2014/main" xmlns="" id="{BDD47DB9-869F-4688-A15B-4AD9998723FD}"/>
                </a:ext>
              </a:extLst>
            </p:cNvPr>
            <p:cNvPicPr>
              <a:picLocks noChangeAspect="1"/>
            </p:cNvPicPr>
            <p:nvPr/>
          </p:nvPicPr>
          <p:blipFill>
            <a:blip r:embed="rId22"/>
            <a:stretch>
              <a:fillRect/>
            </a:stretch>
          </p:blipFill>
          <p:spPr>
            <a:xfrm>
              <a:off x="4213158" y="8136969"/>
              <a:ext cx="721866" cy="317342"/>
            </a:xfrm>
            <a:prstGeom prst="rect">
              <a:avLst/>
            </a:prstGeom>
          </p:spPr>
        </p:pic>
        <p:pic>
          <p:nvPicPr>
            <p:cNvPr id="108" name="Picture 107">
              <a:extLst>
                <a:ext uri="{FF2B5EF4-FFF2-40B4-BE49-F238E27FC236}">
                  <a16:creationId xmlns:a16="http://schemas.microsoft.com/office/drawing/2014/main" xmlns="" id="{A4426B6F-ED4A-4443-8DCB-4927058045CE}"/>
                </a:ext>
              </a:extLst>
            </p:cNvPr>
            <p:cNvPicPr>
              <a:picLocks noChangeAspect="1"/>
            </p:cNvPicPr>
            <p:nvPr/>
          </p:nvPicPr>
          <p:blipFill>
            <a:blip r:embed="rId23"/>
            <a:stretch>
              <a:fillRect/>
            </a:stretch>
          </p:blipFill>
          <p:spPr>
            <a:xfrm>
              <a:off x="1556590" y="7455847"/>
              <a:ext cx="1398390" cy="363825"/>
            </a:xfrm>
            <a:prstGeom prst="rect">
              <a:avLst/>
            </a:prstGeom>
          </p:spPr>
        </p:pic>
        <p:pic>
          <p:nvPicPr>
            <p:cNvPr id="109" name="Picture 108">
              <a:extLst>
                <a:ext uri="{FF2B5EF4-FFF2-40B4-BE49-F238E27FC236}">
                  <a16:creationId xmlns:a16="http://schemas.microsoft.com/office/drawing/2014/main" xmlns="" id="{5EAA5B77-C64A-429D-9EE0-994C272DD8A2}"/>
                </a:ext>
              </a:extLst>
            </p:cNvPr>
            <p:cNvPicPr>
              <a:picLocks noChangeAspect="1"/>
            </p:cNvPicPr>
            <p:nvPr/>
          </p:nvPicPr>
          <p:blipFill>
            <a:blip r:embed="rId24"/>
            <a:stretch>
              <a:fillRect/>
            </a:stretch>
          </p:blipFill>
          <p:spPr>
            <a:xfrm>
              <a:off x="4743422" y="6748404"/>
              <a:ext cx="996701" cy="224690"/>
            </a:xfrm>
            <a:prstGeom prst="rect">
              <a:avLst/>
            </a:prstGeom>
          </p:spPr>
        </p:pic>
        <p:pic>
          <p:nvPicPr>
            <p:cNvPr id="110" name="Picture 109">
              <a:extLst>
                <a:ext uri="{FF2B5EF4-FFF2-40B4-BE49-F238E27FC236}">
                  <a16:creationId xmlns:a16="http://schemas.microsoft.com/office/drawing/2014/main" xmlns="" id="{857BE8DE-B2EE-4F90-AA31-E8BE625B803D}"/>
                </a:ext>
              </a:extLst>
            </p:cNvPr>
            <p:cNvPicPr>
              <a:picLocks noChangeAspect="1"/>
            </p:cNvPicPr>
            <p:nvPr/>
          </p:nvPicPr>
          <p:blipFill>
            <a:blip r:embed="rId25"/>
            <a:stretch>
              <a:fillRect/>
            </a:stretch>
          </p:blipFill>
          <p:spPr>
            <a:xfrm>
              <a:off x="653511" y="7445580"/>
              <a:ext cx="906858" cy="497005"/>
            </a:xfrm>
            <a:prstGeom prst="rect">
              <a:avLst/>
            </a:prstGeom>
          </p:spPr>
        </p:pic>
        <p:pic>
          <p:nvPicPr>
            <p:cNvPr id="111" name="Picture 110">
              <a:extLst>
                <a:ext uri="{FF2B5EF4-FFF2-40B4-BE49-F238E27FC236}">
                  <a16:creationId xmlns:a16="http://schemas.microsoft.com/office/drawing/2014/main" xmlns="" id="{2671FE19-7504-4AE5-B40F-ED523707A00C}"/>
                </a:ext>
              </a:extLst>
            </p:cNvPr>
            <p:cNvPicPr>
              <a:picLocks noChangeAspect="1"/>
            </p:cNvPicPr>
            <p:nvPr/>
          </p:nvPicPr>
          <p:blipFill>
            <a:blip r:embed="rId26"/>
            <a:stretch>
              <a:fillRect/>
            </a:stretch>
          </p:blipFill>
          <p:spPr>
            <a:xfrm>
              <a:off x="5062214" y="8004590"/>
              <a:ext cx="591679" cy="444301"/>
            </a:xfrm>
            <a:prstGeom prst="rect">
              <a:avLst/>
            </a:prstGeom>
          </p:spPr>
        </p:pic>
        <p:pic>
          <p:nvPicPr>
            <p:cNvPr id="122" name="Picture 121">
              <a:extLst>
                <a:ext uri="{FF2B5EF4-FFF2-40B4-BE49-F238E27FC236}">
                  <a16:creationId xmlns:a16="http://schemas.microsoft.com/office/drawing/2014/main" xmlns="" id="{78BD3269-74BE-46AF-BD77-800AA9836AA8}"/>
                </a:ext>
              </a:extLst>
            </p:cNvPr>
            <p:cNvPicPr>
              <a:picLocks noChangeAspect="1"/>
            </p:cNvPicPr>
            <p:nvPr/>
          </p:nvPicPr>
          <p:blipFill>
            <a:blip r:embed="rId27"/>
            <a:stretch>
              <a:fillRect/>
            </a:stretch>
          </p:blipFill>
          <p:spPr>
            <a:xfrm>
              <a:off x="18585" y="8107491"/>
              <a:ext cx="727023" cy="366041"/>
            </a:xfrm>
            <a:prstGeom prst="rect">
              <a:avLst/>
            </a:prstGeom>
          </p:spPr>
        </p:pic>
        <p:pic>
          <p:nvPicPr>
            <p:cNvPr id="127" name="Picture 126">
              <a:extLst>
                <a:ext uri="{FF2B5EF4-FFF2-40B4-BE49-F238E27FC236}">
                  <a16:creationId xmlns:a16="http://schemas.microsoft.com/office/drawing/2014/main" xmlns="" id="{DB56ACD7-93AE-40DF-A690-02A6A9ECBD3F}"/>
                </a:ext>
              </a:extLst>
            </p:cNvPr>
            <p:cNvPicPr>
              <a:picLocks noChangeAspect="1"/>
            </p:cNvPicPr>
            <p:nvPr/>
          </p:nvPicPr>
          <p:blipFill>
            <a:blip r:embed="rId28"/>
            <a:stretch>
              <a:fillRect/>
            </a:stretch>
          </p:blipFill>
          <p:spPr>
            <a:xfrm>
              <a:off x="5662792" y="8113818"/>
              <a:ext cx="1192607" cy="337403"/>
            </a:xfrm>
            <a:prstGeom prst="rect">
              <a:avLst/>
            </a:prstGeom>
          </p:spPr>
        </p:pic>
        <p:pic>
          <p:nvPicPr>
            <p:cNvPr id="128" name="Picture 127">
              <a:extLst>
                <a:ext uri="{FF2B5EF4-FFF2-40B4-BE49-F238E27FC236}">
                  <a16:creationId xmlns:a16="http://schemas.microsoft.com/office/drawing/2014/main" xmlns="" id="{CA5629D6-4EF2-4917-992F-2414DB578E96}"/>
                </a:ext>
              </a:extLst>
            </p:cNvPr>
            <p:cNvPicPr>
              <a:picLocks noChangeAspect="1"/>
            </p:cNvPicPr>
            <p:nvPr/>
          </p:nvPicPr>
          <p:blipFill>
            <a:blip r:embed="rId29"/>
            <a:stretch>
              <a:fillRect/>
            </a:stretch>
          </p:blipFill>
          <p:spPr>
            <a:xfrm>
              <a:off x="3655541" y="6550033"/>
              <a:ext cx="1000746" cy="220081"/>
            </a:xfrm>
            <a:prstGeom prst="rect">
              <a:avLst/>
            </a:prstGeom>
          </p:spPr>
        </p:pic>
        <p:pic>
          <p:nvPicPr>
            <p:cNvPr id="129" name="Picture 128">
              <a:extLst>
                <a:ext uri="{FF2B5EF4-FFF2-40B4-BE49-F238E27FC236}">
                  <a16:creationId xmlns:a16="http://schemas.microsoft.com/office/drawing/2014/main" xmlns="" id="{DA6CBDA9-560F-448E-BAFE-54CE0BAF8A7E}"/>
                </a:ext>
              </a:extLst>
            </p:cNvPr>
            <p:cNvPicPr>
              <a:picLocks noChangeAspect="1"/>
            </p:cNvPicPr>
            <p:nvPr/>
          </p:nvPicPr>
          <p:blipFill>
            <a:blip r:embed="rId30"/>
            <a:stretch>
              <a:fillRect/>
            </a:stretch>
          </p:blipFill>
          <p:spPr>
            <a:xfrm>
              <a:off x="3112118" y="6542770"/>
              <a:ext cx="507194" cy="582981"/>
            </a:xfrm>
            <a:prstGeom prst="rect">
              <a:avLst/>
            </a:prstGeom>
          </p:spPr>
        </p:pic>
        <p:pic>
          <p:nvPicPr>
            <p:cNvPr id="132" name="Picture 131">
              <a:extLst>
                <a:ext uri="{FF2B5EF4-FFF2-40B4-BE49-F238E27FC236}">
                  <a16:creationId xmlns:a16="http://schemas.microsoft.com/office/drawing/2014/main" xmlns="" id="{851BDBBF-8372-4922-AEB6-668B6D43EA55}"/>
                </a:ext>
              </a:extLst>
            </p:cNvPr>
            <p:cNvPicPr>
              <a:picLocks noChangeAspect="1"/>
            </p:cNvPicPr>
            <p:nvPr/>
          </p:nvPicPr>
          <p:blipFill>
            <a:blip r:embed="rId31"/>
            <a:stretch>
              <a:fillRect/>
            </a:stretch>
          </p:blipFill>
          <p:spPr>
            <a:xfrm>
              <a:off x="4091430" y="7341662"/>
              <a:ext cx="965323" cy="447929"/>
            </a:xfrm>
            <a:prstGeom prst="rect">
              <a:avLst/>
            </a:prstGeom>
          </p:spPr>
        </p:pic>
        <p:pic>
          <p:nvPicPr>
            <p:cNvPr id="133" name="Picture 132">
              <a:extLst>
                <a:ext uri="{FF2B5EF4-FFF2-40B4-BE49-F238E27FC236}">
                  <a16:creationId xmlns:a16="http://schemas.microsoft.com/office/drawing/2014/main" xmlns="" id="{46108F11-8331-454D-B595-5CDBFDFD0EFA}"/>
                </a:ext>
              </a:extLst>
            </p:cNvPr>
            <p:cNvPicPr>
              <a:picLocks noChangeAspect="1"/>
            </p:cNvPicPr>
            <p:nvPr/>
          </p:nvPicPr>
          <p:blipFill>
            <a:blip r:embed="rId32"/>
            <a:stretch>
              <a:fillRect/>
            </a:stretch>
          </p:blipFill>
          <p:spPr>
            <a:xfrm>
              <a:off x="2173698" y="7949683"/>
              <a:ext cx="1206827" cy="224425"/>
            </a:xfrm>
            <a:prstGeom prst="rect">
              <a:avLst/>
            </a:prstGeom>
          </p:spPr>
        </p:pic>
        <p:pic>
          <p:nvPicPr>
            <p:cNvPr id="134" name="Picture 133">
              <a:extLst>
                <a:ext uri="{FF2B5EF4-FFF2-40B4-BE49-F238E27FC236}">
                  <a16:creationId xmlns:a16="http://schemas.microsoft.com/office/drawing/2014/main" xmlns="" id="{8AA3F0C0-F6EF-475A-AF16-B98FB34F75AB}"/>
                </a:ext>
              </a:extLst>
            </p:cNvPr>
            <p:cNvPicPr>
              <a:picLocks noChangeAspect="1"/>
            </p:cNvPicPr>
            <p:nvPr/>
          </p:nvPicPr>
          <p:blipFill>
            <a:blip r:embed="rId33"/>
            <a:stretch>
              <a:fillRect/>
            </a:stretch>
          </p:blipFill>
          <p:spPr>
            <a:xfrm>
              <a:off x="4949088" y="6990871"/>
              <a:ext cx="699839" cy="409263"/>
            </a:xfrm>
            <a:prstGeom prst="rect">
              <a:avLst/>
            </a:prstGeom>
          </p:spPr>
        </p:pic>
        <p:pic>
          <p:nvPicPr>
            <p:cNvPr id="135" name="Picture 134">
              <a:extLst>
                <a:ext uri="{FF2B5EF4-FFF2-40B4-BE49-F238E27FC236}">
                  <a16:creationId xmlns:a16="http://schemas.microsoft.com/office/drawing/2014/main" xmlns="" id="{23306FFA-9057-4B90-BA48-AB628FAAB405}"/>
                </a:ext>
              </a:extLst>
            </p:cNvPr>
            <p:cNvPicPr>
              <a:picLocks noChangeAspect="1"/>
            </p:cNvPicPr>
            <p:nvPr/>
          </p:nvPicPr>
          <p:blipFill>
            <a:blip r:embed="rId34"/>
            <a:stretch>
              <a:fillRect/>
            </a:stretch>
          </p:blipFill>
          <p:spPr>
            <a:xfrm>
              <a:off x="5786709" y="7903909"/>
              <a:ext cx="1021507" cy="257597"/>
            </a:xfrm>
            <a:prstGeom prst="rect">
              <a:avLst/>
            </a:prstGeom>
          </p:spPr>
        </p:pic>
        <p:pic>
          <p:nvPicPr>
            <p:cNvPr id="136" name="Picture 135">
              <a:extLst>
                <a:ext uri="{FF2B5EF4-FFF2-40B4-BE49-F238E27FC236}">
                  <a16:creationId xmlns:a16="http://schemas.microsoft.com/office/drawing/2014/main" xmlns="" id="{C7377F9C-A329-4347-BDB6-91C2FFACB1EC}"/>
                </a:ext>
              </a:extLst>
            </p:cNvPr>
            <p:cNvPicPr>
              <a:picLocks noChangeAspect="1"/>
            </p:cNvPicPr>
            <p:nvPr/>
          </p:nvPicPr>
          <p:blipFill>
            <a:blip r:embed="rId35"/>
            <a:stretch>
              <a:fillRect/>
            </a:stretch>
          </p:blipFill>
          <p:spPr>
            <a:xfrm>
              <a:off x="684568" y="6788195"/>
              <a:ext cx="444579" cy="236478"/>
            </a:xfrm>
            <a:prstGeom prst="rect">
              <a:avLst/>
            </a:prstGeom>
          </p:spPr>
        </p:pic>
        <p:pic>
          <p:nvPicPr>
            <p:cNvPr id="138" name="Picture 137">
              <a:extLst>
                <a:ext uri="{FF2B5EF4-FFF2-40B4-BE49-F238E27FC236}">
                  <a16:creationId xmlns:a16="http://schemas.microsoft.com/office/drawing/2014/main" xmlns="" id="{C63F96DC-FC3D-4594-BA83-200AED55FDB3}"/>
                </a:ext>
              </a:extLst>
            </p:cNvPr>
            <p:cNvPicPr>
              <a:picLocks noChangeAspect="1"/>
            </p:cNvPicPr>
            <p:nvPr/>
          </p:nvPicPr>
          <p:blipFill>
            <a:blip r:embed="rId36"/>
            <a:stretch>
              <a:fillRect/>
            </a:stretch>
          </p:blipFill>
          <p:spPr>
            <a:xfrm>
              <a:off x="3644762" y="6805943"/>
              <a:ext cx="967659" cy="218382"/>
            </a:xfrm>
            <a:prstGeom prst="rect">
              <a:avLst/>
            </a:prstGeom>
          </p:spPr>
        </p:pic>
        <p:pic>
          <p:nvPicPr>
            <p:cNvPr id="139" name="Picture 138">
              <a:extLst>
                <a:ext uri="{FF2B5EF4-FFF2-40B4-BE49-F238E27FC236}">
                  <a16:creationId xmlns:a16="http://schemas.microsoft.com/office/drawing/2014/main" xmlns="" id="{6836108E-19DA-4587-8DB5-F97C84A9C156}"/>
                </a:ext>
              </a:extLst>
            </p:cNvPr>
            <p:cNvPicPr>
              <a:picLocks noChangeAspect="1"/>
            </p:cNvPicPr>
            <p:nvPr/>
          </p:nvPicPr>
          <p:blipFill>
            <a:blip r:embed="rId37"/>
            <a:stretch>
              <a:fillRect/>
            </a:stretch>
          </p:blipFill>
          <p:spPr>
            <a:xfrm>
              <a:off x="1564524" y="6406829"/>
              <a:ext cx="1679486" cy="456067"/>
            </a:xfrm>
            <a:prstGeom prst="rect">
              <a:avLst/>
            </a:prstGeom>
          </p:spPr>
        </p:pic>
        <p:pic>
          <p:nvPicPr>
            <p:cNvPr id="140" name="Picture 139">
              <a:extLst>
                <a:ext uri="{FF2B5EF4-FFF2-40B4-BE49-F238E27FC236}">
                  <a16:creationId xmlns:a16="http://schemas.microsoft.com/office/drawing/2014/main" xmlns="" id="{E38D6AAF-12F3-4458-9ADF-616D4D82C26D}"/>
                </a:ext>
              </a:extLst>
            </p:cNvPr>
            <p:cNvPicPr>
              <a:picLocks noChangeAspect="1"/>
            </p:cNvPicPr>
            <p:nvPr/>
          </p:nvPicPr>
          <p:blipFill>
            <a:blip r:embed="rId38"/>
            <a:stretch>
              <a:fillRect/>
            </a:stretch>
          </p:blipFill>
          <p:spPr>
            <a:xfrm>
              <a:off x="2192750" y="6732147"/>
              <a:ext cx="853867" cy="426933"/>
            </a:xfrm>
            <a:prstGeom prst="rect">
              <a:avLst/>
            </a:prstGeom>
          </p:spPr>
        </p:pic>
        <p:pic>
          <p:nvPicPr>
            <p:cNvPr id="141" name="Picture 140">
              <a:extLst>
                <a:ext uri="{FF2B5EF4-FFF2-40B4-BE49-F238E27FC236}">
                  <a16:creationId xmlns:a16="http://schemas.microsoft.com/office/drawing/2014/main" xmlns="" id="{5D7BA995-23D3-4EAC-823C-3053729DB1BA}"/>
                </a:ext>
              </a:extLst>
            </p:cNvPr>
            <p:cNvPicPr>
              <a:picLocks noChangeAspect="1"/>
            </p:cNvPicPr>
            <p:nvPr/>
          </p:nvPicPr>
          <p:blipFill>
            <a:blip r:embed="rId39"/>
            <a:stretch>
              <a:fillRect/>
            </a:stretch>
          </p:blipFill>
          <p:spPr>
            <a:xfrm>
              <a:off x="3706586" y="7381333"/>
              <a:ext cx="391890" cy="272364"/>
            </a:xfrm>
            <a:prstGeom prst="rect">
              <a:avLst/>
            </a:prstGeom>
          </p:spPr>
        </p:pic>
        <p:pic>
          <p:nvPicPr>
            <p:cNvPr id="144" name="Picture 143">
              <a:extLst>
                <a:ext uri="{FF2B5EF4-FFF2-40B4-BE49-F238E27FC236}">
                  <a16:creationId xmlns:a16="http://schemas.microsoft.com/office/drawing/2014/main" xmlns="" id="{3F8D4A5A-5896-4D14-862A-871B1F62471F}"/>
                </a:ext>
              </a:extLst>
            </p:cNvPr>
            <p:cNvPicPr>
              <a:picLocks noChangeAspect="1"/>
            </p:cNvPicPr>
            <p:nvPr/>
          </p:nvPicPr>
          <p:blipFill>
            <a:blip r:embed="rId40"/>
            <a:stretch>
              <a:fillRect/>
            </a:stretch>
          </p:blipFill>
          <p:spPr>
            <a:xfrm>
              <a:off x="527009" y="7548975"/>
              <a:ext cx="271076" cy="404864"/>
            </a:xfrm>
            <a:prstGeom prst="rect">
              <a:avLst/>
            </a:prstGeom>
          </p:spPr>
        </p:pic>
        <p:pic>
          <p:nvPicPr>
            <p:cNvPr id="145" name="Picture 144">
              <a:extLst>
                <a:ext uri="{FF2B5EF4-FFF2-40B4-BE49-F238E27FC236}">
                  <a16:creationId xmlns:a16="http://schemas.microsoft.com/office/drawing/2014/main" xmlns="" id="{BD9FB874-31C1-4FD9-B0FA-6BC0B0DA5BB4}"/>
                </a:ext>
              </a:extLst>
            </p:cNvPr>
            <p:cNvPicPr>
              <a:picLocks noChangeAspect="1"/>
            </p:cNvPicPr>
            <p:nvPr/>
          </p:nvPicPr>
          <p:blipFill>
            <a:blip r:embed="rId41"/>
            <a:stretch>
              <a:fillRect/>
            </a:stretch>
          </p:blipFill>
          <p:spPr>
            <a:xfrm>
              <a:off x="12727" y="6695143"/>
              <a:ext cx="646226" cy="533512"/>
            </a:xfrm>
            <a:prstGeom prst="rect">
              <a:avLst/>
            </a:prstGeom>
          </p:spPr>
        </p:pic>
        <p:pic>
          <p:nvPicPr>
            <p:cNvPr id="147" name="Picture 146">
              <a:extLst>
                <a:ext uri="{FF2B5EF4-FFF2-40B4-BE49-F238E27FC236}">
                  <a16:creationId xmlns:a16="http://schemas.microsoft.com/office/drawing/2014/main" xmlns="" id="{5556D761-9702-4BEC-9E5D-97C321CB1BB0}"/>
                </a:ext>
              </a:extLst>
            </p:cNvPr>
            <p:cNvPicPr>
              <a:picLocks noChangeAspect="1"/>
            </p:cNvPicPr>
            <p:nvPr/>
          </p:nvPicPr>
          <p:blipFill>
            <a:blip r:embed="rId42"/>
            <a:stretch>
              <a:fillRect/>
            </a:stretch>
          </p:blipFill>
          <p:spPr>
            <a:xfrm>
              <a:off x="555647" y="8012880"/>
              <a:ext cx="448033" cy="158720"/>
            </a:xfrm>
            <a:prstGeom prst="rect">
              <a:avLst/>
            </a:prstGeom>
          </p:spPr>
        </p:pic>
        <p:pic>
          <p:nvPicPr>
            <p:cNvPr id="148" name="Picture 147">
              <a:extLst>
                <a:ext uri="{FF2B5EF4-FFF2-40B4-BE49-F238E27FC236}">
                  <a16:creationId xmlns:a16="http://schemas.microsoft.com/office/drawing/2014/main" xmlns="" id="{D1517414-4D2B-4C96-9D3A-635B8DE480B0}"/>
                </a:ext>
              </a:extLst>
            </p:cNvPr>
            <p:cNvPicPr>
              <a:picLocks noChangeAspect="1"/>
            </p:cNvPicPr>
            <p:nvPr/>
          </p:nvPicPr>
          <p:blipFill>
            <a:blip r:embed="rId43"/>
            <a:stretch>
              <a:fillRect/>
            </a:stretch>
          </p:blipFill>
          <p:spPr>
            <a:xfrm>
              <a:off x="5020689" y="7675322"/>
              <a:ext cx="664302" cy="263063"/>
            </a:xfrm>
            <a:prstGeom prst="rect">
              <a:avLst/>
            </a:prstGeom>
          </p:spPr>
        </p:pic>
        <p:pic>
          <p:nvPicPr>
            <p:cNvPr id="150" name="Picture 149">
              <a:extLst>
                <a:ext uri="{FF2B5EF4-FFF2-40B4-BE49-F238E27FC236}">
                  <a16:creationId xmlns:a16="http://schemas.microsoft.com/office/drawing/2014/main" xmlns="" id="{2A60F275-9BFF-42B6-8216-7E519981980F}"/>
                </a:ext>
              </a:extLst>
            </p:cNvPr>
            <p:cNvPicPr>
              <a:picLocks noChangeAspect="1"/>
            </p:cNvPicPr>
            <p:nvPr/>
          </p:nvPicPr>
          <p:blipFill>
            <a:blip r:embed="rId44"/>
            <a:stretch>
              <a:fillRect/>
            </a:stretch>
          </p:blipFill>
          <p:spPr>
            <a:xfrm>
              <a:off x="3072845" y="7177162"/>
              <a:ext cx="619410" cy="353949"/>
            </a:xfrm>
            <a:prstGeom prst="rect">
              <a:avLst/>
            </a:prstGeom>
          </p:spPr>
        </p:pic>
        <p:pic>
          <p:nvPicPr>
            <p:cNvPr id="152" name="Picture 151">
              <a:extLst>
                <a:ext uri="{FF2B5EF4-FFF2-40B4-BE49-F238E27FC236}">
                  <a16:creationId xmlns:a16="http://schemas.microsoft.com/office/drawing/2014/main" xmlns="" id="{1938927C-042D-4B89-98EC-6AE0288FA99F}"/>
                </a:ext>
              </a:extLst>
            </p:cNvPr>
            <p:cNvPicPr>
              <a:picLocks noChangeAspect="1"/>
            </p:cNvPicPr>
            <p:nvPr/>
          </p:nvPicPr>
          <p:blipFill>
            <a:blip r:embed="rId45"/>
            <a:stretch>
              <a:fillRect/>
            </a:stretch>
          </p:blipFill>
          <p:spPr>
            <a:xfrm>
              <a:off x="1138125" y="7827552"/>
              <a:ext cx="988523" cy="352828"/>
            </a:xfrm>
            <a:prstGeom prst="rect">
              <a:avLst/>
            </a:prstGeom>
          </p:spPr>
        </p:pic>
        <p:pic>
          <p:nvPicPr>
            <p:cNvPr id="153" name="Picture 152">
              <a:extLst>
                <a:ext uri="{FF2B5EF4-FFF2-40B4-BE49-F238E27FC236}">
                  <a16:creationId xmlns:a16="http://schemas.microsoft.com/office/drawing/2014/main" xmlns="" id="{B9B6B6B9-CD6D-4F37-B9B9-D1898F4D042E}"/>
                </a:ext>
              </a:extLst>
            </p:cNvPr>
            <p:cNvPicPr>
              <a:picLocks noChangeAspect="1"/>
            </p:cNvPicPr>
            <p:nvPr/>
          </p:nvPicPr>
          <p:blipFill>
            <a:blip r:embed="rId46"/>
            <a:stretch>
              <a:fillRect/>
            </a:stretch>
          </p:blipFill>
          <p:spPr>
            <a:xfrm>
              <a:off x="634191" y="7071530"/>
              <a:ext cx="1441699" cy="251250"/>
            </a:xfrm>
            <a:prstGeom prst="rect">
              <a:avLst/>
            </a:prstGeom>
          </p:spPr>
        </p:pic>
        <p:pic>
          <p:nvPicPr>
            <p:cNvPr id="154" name="Picture 153">
              <a:extLst>
                <a:ext uri="{FF2B5EF4-FFF2-40B4-BE49-F238E27FC236}">
                  <a16:creationId xmlns:a16="http://schemas.microsoft.com/office/drawing/2014/main" xmlns="" id="{818039AA-BBA3-42B4-8EA3-C3496A3C85EF}"/>
                </a:ext>
              </a:extLst>
            </p:cNvPr>
            <p:cNvPicPr>
              <a:picLocks noChangeAspect="1"/>
            </p:cNvPicPr>
            <p:nvPr/>
          </p:nvPicPr>
          <p:blipFill>
            <a:blip r:embed="rId47"/>
            <a:stretch>
              <a:fillRect/>
            </a:stretch>
          </p:blipFill>
          <p:spPr>
            <a:xfrm>
              <a:off x="533626" y="7259111"/>
              <a:ext cx="441471" cy="203864"/>
            </a:xfrm>
            <a:prstGeom prst="rect">
              <a:avLst/>
            </a:prstGeom>
          </p:spPr>
        </p:pic>
        <p:pic>
          <p:nvPicPr>
            <p:cNvPr id="155" name="Picture 154">
              <a:extLst>
                <a:ext uri="{FF2B5EF4-FFF2-40B4-BE49-F238E27FC236}">
                  <a16:creationId xmlns:a16="http://schemas.microsoft.com/office/drawing/2014/main" xmlns="" id="{71C09FAD-0429-460A-90F3-85A7FF2ECD05}"/>
                </a:ext>
              </a:extLst>
            </p:cNvPr>
            <p:cNvPicPr>
              <a:picLocks noChangeAspect="1"/>
            </p:cNvPicPr>
            <p:nvPr/>
          </p:nvPicPr>
          <p:blipFill>
            <a:blip r:embed="rId48"/>
            <a:stretch>
              <a:fillRect/>
            </a:stretch>
          </p:blipFill>
          <p:spPr>
            <a:xfrm>
              <a:off x="991550" y="7274817"/>
              <a:ext cx="744785" cy="227035"/>
            </a:xfrm>
            <a:prstGeom prst="rect">
              <a:avLst/>
            </a:prstGeom>
          </p:spPr>
        </p:pic>
        <p:pic>
          <p:nvPicPr>
            <p:cNvPr id="156" name="Picture 155">
              <a:extLst>
                <a:ext uri="{FF2B5EF4-FFF2-40B4-BE49-F238E27FC236}">
                  <a16:creationId xmlns:a16="http://schemas.microsoft.com/office/drawing/2014/main" xmlns="" id="{CD709DDC-4C15-4416-8C38-376437B2B9F3}"/>
                </a:ext>
              </a:extLst>
            </p:cNvPr>
            <p:cNvPicPr>
              <a:picLocks noChangeAspect="1"/>
            </p:cNvPicPr>
            <p:nvPr/>
          </p:nvPicPr>
          <p:blipFill>
            <a:blip r:embed="rId49"/>
            <a:stretch>
              <a:fillRect/>
            </a:stretch>
          </p:blipFill>
          <p:spPr>
            <a:xfrm>
              <a:off x="1127547" y="8035553"/>
              <a:ext cx="707394" cy="212218"/>
            </a:xfrm>
            <a:prstGeom prst="rect">
              <a:avLst/>
            </a:prstGeom>
          </p:spPr>
        </p:pic>
        <p:sp>
          <p:nvSpPr>
            <p:cNvPr id="157" name="TextBox 156">
              <a:extLst>
                <a:ext uri="{FF2B5EF4-FFF2-40B4-BE49-F238E27FC236}">
                  <a16:creationId xmlns:a16="http://schemas.microsoft.com/office/drawing/2014/main" xmlns="" id="{834FF2D6-F7A8-4887-A7EA-E0FCC0933D0D}"/>
                </a:ext>
              </a:extLst>
            </p:cNvPr>
            <p:cNvSpPr txBox="1"/>
            <p:nvPr/>
          </p:nvSpPr>
          <p:spPr>
            <a:xfrm>
              <a:off x="-64842" y="6127324"/>
              <a:ext cx="6929278" cy="339138"/>
            </a:xfrm>
            <a:prstGeom prst="rect">
              <a:avLst/>
            </a:prstGeom>
            <a:solidFill>
              <a:srgbClr val="C00000"/>
            </a:solidFill>
          </p:spPr>
          <p:txBody>
            <a:bodyPr wrap="square" rtlCol="0">
              <a:spAutoFit/>
            </a:bodyPr>
            <a:lstStyle/>
            <a:p>
              <a:pPr algn="ctr"/>
              <a:r>
                <a:rPr lang="en-US" sz="1600" b="1" dirty="0">
                  <a:solidFill>
                    <a:schemeClr val="bg1"/>
                  </a:solidFill>
                </a:rPr>
                <a:t>Examples of STEM student internships and career placements</a:t>
              </a:r>
            </a:p>
          </p:txBody>
        </p:sp>
      </p:grpSp>
      <p:grpSp>
        <p:nvGrpSpPr>
          <p:cNvPr id="6" name="Group 5">
            <a:extLst>
              <a:ext uri="{FF2B5EF4-FFF2-40B4-BE49-F238E27FC236}">
                <a16:creationId xmlns:a16="http://schemas.microsoft.com/office/drawing/2014/main" xmlns="" id="{135CA3EC-0BB1-473A-B9AF-BD01514D511A}"/>
              </a:ext>
            </a:extLst>
          </p:cNvPr>
          <p:cNvGrpSpPr>
            <a:grpSpLocks noChangeAspect="1"/>
          </p:cNvGrpSpPr>
          <p:nvPr/>
        </p:nvGrpSpPr>
        <p:grpSpPr>
          <a:xfrm>
            <a:off x="-344194" y="343700"/>
            <a:ext cx="9320017" cy="6464756"/>
            <a:chOff x="-344194" y="1465984"/>
            <a:chExt cx="9320017" cy="7171660"/>
          </a:xfrm>
        </p:grpSpPr>
        <p:grpSp>
          <p:nvGrpSpPr>
            <p:cNvPr id="3" name="Group 2"/>
            <p:cNvGrpSpPr/>
            <p:nvPr/>
          </p:nvGrpSpPr>
          <p:grpSpPr>
            <a:xfrm>
              <a:off x="3143888" y="4159497"/>
              <a:ext cx="5831935" cy="950631"/>
              <a:chOff x="-362335" y="4596549"/>
              <a:chExt cx="5831935" cy="950631"/>
            </a:xfrm>
          </p:grpSpPr>
          <p:sp>
            <p:nvSpPr>
              <p:cNvPr id="101" name="Rectangle 100">
                <a:extLst>
                  <a:ext uri="{FF2B5EF4-FFF2-40B4-BE49-F238E27FC236}">
                    <a16:creationId xmlns:a16="http://schemas.microsoft.com/office/drawing/2014/main" xmlns="" id="{1F01493A-809D-4BD7-9ADC-1A595180D883}"/>
                  </a:ext>
                </a:extLst>
              </p:cNvPr>
              <p:cNvSpPr/>
              <p:nvPr/>
            </p:nvSpPr>
            <p:spPr>
              <a:xfrm>
                <a:off x="-67795" y="4596549"/>
                <a:ext cx="1869804" cy="24445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b="1" cap="all" dirty="0">
                    <a:solidFill>
                      <a:srgbClr val="C00000"/>
                    </a:solidFill>
                  </a:rPr>
                  <a:t>Diversity </a:t>
                </a:r>
              </a:p>
            </p:txBody>
          </p:sp>
          <p:sp>
            <p:nvSpPr>
              <p:cNvPr id="117" name="TextBox 116">
                <a:extLst>
                  <a:ext uri="{FF2B5EF4-FFF2-40B4-BE49-F238E27FC236}">
                    <a16:creationId xmlns:a16="http://schemas.microsoft.com/office/drawing/2014/main" xmlns="" id="{8BDC7D15-CF37-4940-B2A6-91F52A5B9F2B}"/>
                  </a:ext>
                </a:extLst>
              </p:cNvPr>
              <p:cNvSpPr txBox="1"/>
              <p:nvPr/>
            </p:nvSpPr>
            <p:spPr>
              <a:xfrm>
                <a:off x="-362335" y="4804933"/>
                <a:ext cx="1225178" cy="400110"/>
              </a:xfrm>
              <a:prstGeom prst="rect">
                <a:avLst/>
              </a:prstGeom>
              <a:noFill/>
            </p:spPr>
            <p:txBody>
              <a:bodyPr wrap="square" rtlCol="0">
                <a:spAutoFit/>
              </a:bodyPr>
              <a:lstStyle/>
              <a:p>
                <a:pPr algn="r"/>
                <a:r>
                  <a:rPr lang="en-US" sz="2000" b="1" dirty="0">
                    <a:solidFill>
                      <a:srgbClr val="000099"/>
                    </a:solidFill>
                  </a:rPr>
                  <a:t>24%</a:t>
                </a:r>
              </a:p>
            </p:txBody>
          </p:sp>
          <p:sp>
            <p:nvSpPr>
              <p:cNvPr id="118" name="TextBox 117">
                <a:extLst>
                  <a:ext uri="{FF2B5EF4-FFF2-40B4-BE49-F238E27FC236}">
                    <a16:creationId xmlns:a16="http://schemas.microsoft.com/office/drawing/2014/main" xmlns="" id="{6BF70566-30FB-4F7E-AB8C-E9F492A5AD51}"/>
                  </a:ext>
                </a:extLst>
              </p:cNvPr>
              <p:cNvSpPr txBox="1"/>
              <p:nvPr/>
            </p:nvSpPr>
            <p:spPr>
              <a:xfrm>
                <a:off x="834496" y="4919221"/>
                <a:ext cx="4203042" cy="253916"/>
              </a:xfrm>
              <a:prstGeom prst="rect">
                <a:avLst/>
              </a:prstGeom>
              <a:noFill/>
            </p:spPr>
            <p:txBody>
              <a:bodyPr wrap="square" rtlCol="0">
                <a:spAutoFit/>
              </a:bodyPr>
              <a:lstStyle/>
              <a:p>
                <a:r>
                  <a:rPr lang="en-US" sz="1050" b="1" dirty="0"/>
                  <a:t>UNDERREPRESENTED PARTICIPANTS </a:t>
                </a:r>
              </a:p>
            </p:txBody>
          </p:sp>
          <p:sp>
            <p:nvSpPr>
              <p:cNvPr id="119" name="TextBox 118">
                <a:extLst>
                  <a:ext uri="{FF2B5EF4-FFF2-40B4-BE49-F238E27FC236}">
                    <a16:creationId xmlns:a16="http://schemas.microsoft.com/office/drawing/2014/main" xmlns="" id="{9FFF100D-E98D-4259-9E0A-FE1C819CDCA8}"/>
                  </a:ext>
                </a:extLst>
              </p:cNvPr>
              <p:cNvSpPr txBox="1"/>
              <p:nvPr/>
            </p:nvSpPr>
            <p:spPr>
              <a:xfrm>
                <a:off x="-356808" y="5147070"/>
                <a:ext cx="1225178" cy="400110"/>
              </a:xfrm>
              <a:prstGeom prst="rect">
                <a:avLst/>
              </a:prstGeom>
              <a:noFill/>
            </p:spPr>
            <p:txBody>
              <a:bodyPr wrap="square" rtlCol="0">
                <a:spAutoFit/>
              </a:bodyPr>
              <a:lstStyle/>
              <a:p>
                <a:pPr algn="r"/>
                <a:r>
                  <a:rPr lang="en-US" sz="2000" b="1" dirty="0">
                    <a:solidFill>
                      <a:srgbClr val="000099"/>
                    </a:solidFill>
                  </a:rPr>
                  <a:t>43%</a:t>
                </a:r>
              </a:p>
            </p:txBody>
          </p:sp>
          <p:sp>
            <p:nvSpPr>
              <p:cNvPr id="120" name="TextBox 119">
                <a:extLst>
                  <a:ext uri="{FF2B5EF4-FFF2-40B4-BE49-F238E27FC236}">
                    <a16:creationId xmlns:a16="http://schemas.microsoft.com/office/drawing/2014/main" xmlns="" id="{0957051D-5DEA-4C5E-83D5-F32AF5FB1C29}"/>
                  </a:ext>
                </a:extLst>
              </p:cNvPr>
              <p:cNvSpPr txBox="1"/>
              <p:nvPr/>
            </p:nvSpPr>
            <p:spPr>
              <a:xfrm>
                <a:off x="834268" y="5231853"/>
                <a:ext cx="4635332" cy="253916"/>
              </a:xfrm>
              <a:prstGeom prst="rect">
                <a:avLst/>
              </a:prstGeom>
              <a:noFill/>
            </p:spPr>
            <p:txBody>
              <a:bodyPr wrap="square" rtlCol="0">
                <a:spAutoFit/>
              </a:bodyPr>
              <a:lstStyle/>
              <a:p>
                <a:r>
                  <a:rPr lang="en-US" sz="1050" b="1" dirty="0"/>
                  <a:t>FEMALE PARTICIPANTS </a:t>
                </a:r>
              </a:p>
            </p:txBody>
          </p:sp>
        </p:grpSp>
        <p:cxnSp>
          <p:nvCxnSpPr>
            <p:cNvPr id="30" name="Straight Connector 29">
              <a:extLst>
                <a:ext uri="{FF2B5EF4-FFF2-40B4-BE49-F238E27FC236}">
                  <a16:creationId xmlns:a16="http://schemas.microsoft.com/office/drawing/2014/main" xmlns="" id="{46F0849F-F4D6-4245-A16A-DB38F28D2CF7}"/>
                </a:ext>
              </a:extLst>
            </p:cNvPr>
            <p:cNvCxnSpPr>
              <a:cxnSpLocks/>
            </p:cNvCxnSpPr>
            <p:nvPr/>
          </p:nvCxnSpPr>
          <p:spPr>
            <a:xfrm>
              <a:off x="3424394" y="3159522"/>
              <a:ext cx="0" cy="2286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8602884E-2983-41F3-AD2C-597D265F9505}"/>
                </a:ext>
              </a:extLst>
            </p:cNvPr>
            <p:cNvGrpSpPr/>
            <p:nvPr/>
          </p:nvGrpSpPr>
          <p:grpSpPr>
            <a:xfrm>
              <a:off x="-344194" y="4149287"/>
              <a:ext cx="3532784" cy="960980"/>
              <a:chOff x="3512444" y="5364541"/>
              <a:chExt cx="3532784" cy="960980"/>
            </a:xfrm>
          </p:grpSpPr>
          <p:sp>
            <p:nvSpPr>
              <p:cNvPr id="12" name="TextBox 11">
                <a:extLst>
                  <a:ext uri="{FF2B5EF4-FFF2-40B4-BE49-F238E27FC236}">
                    <a16:creationId xmlns:a16="http://schemas.microsoft.com/office/drawing/2014/main" xmlns="" id="{99640010-6D0C-4481-86A1-2DF9311CCA1D}"/>
                  </a:ext>
                </a:extLst>
              </p:cNvPr>
              <p:cNvSpPr txBox="1"/>
              <p:nvPr/>
            </p:nvSpPr>
            <p:spPr>
              <a:xfrm>
                <a:off x="3767664" y="5583135"/>
                <a:ext cx="1225178" cy="400110"/>
              </a:xfrm>
              <a:prstGeom prst="rect">
                <a:avLst/>
              </a:prstGeom>
              <a:noFill/>
            </p:spPr>
            <p:txBody>
              <a:bodyPr wrap="square" rtlCol="0">
                <a:spAutoFit/>
              </a:bodyPr>
              <a:lstStyle/>
              <a:p>
                <a:pPr algn="r"/>
                <a:r>
                  <a:rPr lang="en-US" sz="2000" b="1" dirty="0">
                    <a:solidFill>
                      <a:srgbClr val="000099"/>
                    </a:solidFill>
                  </a:rPr>
                  <a:t>&gt;42,000</a:t>
                </a:r>
              </a:p>
            </p:txBody>
          </p:sp>
          <p:sp>
            <p:nvSpPr>
              <p:cNvPr id="104" name="TextBox 103">
                <a:extLst>
                  <a:ext uri="{FF2B5EF4-FFF2-40B4-BE49-F238E27FC236}">
                    <a16:creationId xmlns:a16="http://schemas.microsoft.com/office/drawing/2014/main" xmlns="" id="{6B80AC6B-6FAC-433F-91E9-492C5DD9CC80}"/>
                  </a:ext>
                </a:extLst>
              </p:cNvPr>
              <p:cNvSpPr txBox="1"/>
              <p:nvPr/>
            </p:nvSpPr>
            <p:spPr>
              <a:xfrm>
                <a:off x="3512444" y="5925411"/>
                <a:ext cx="1475613" cy="400110"/>
              </a:xfrm>
              <a:prstGeom prst="rect">
                <a:avLst/>
              </a:prstGeom>
              <a:noFill/>
            </p:spPr>
            <p:txBody>
              <a:bodyPr wrap="square" rtlCol="0">
                <a:spAutoFit/>
              </a:bodyPr>
              <a:lstStyle/>
              <a:p>
                <a:pPr algn="r"/>
                <a:r>
                  <a:rPr lang="en-US" sz="2000" b="1" dirty="0">
                    <a:solidFill>
                      <a:srgbClr val="000099"/>
                    </a:solidFill>
                  </a:rPr>
                  <a:t>&gt;434,000</a:t>
                </a:r>
              </a:p>
            </p:txBody>
          </p:sp>
          <p:sp>
            <p:nvSpPr>
              <p:cNvPr id="13" name="TextBox 12">
                <a:extLst>
                  <a:ext uri="{FF2B5EF4-FFF2-40B4-BE49-F238E27FC236}">
                    <a16:creationId xmlns:a16="http://schemas.microsoft.com/office/drawing/2014/main" xmlns="" id="{D2CF2115-D9C1-4090-956F-B46D59DB0928}"/>
                  </a:ext>
                </a:extLst>
              </p:cNvPr>
              <p:cNvSpPr txBox="1"/>
              <p:nvPr/>
            </p:nvSpPr>
            <p:spPr>
              <a:xfrm>
                <a:off x="4941548" y="5693749"/>
                <a:ext cx="1930257" cy="253916"/>
              </a:xfrm>
              <a:prstGeom prst="rect">
                <a:avLst/>
              </a:prstGeom>
              <a:noFill/>
            </p:spPr>
            <p:txBody>
              <a:bodyPr wrap="square" rtlCol="0">
                <a:spAutoFit/>
              </a:bodyPr>
              <a:lstStyle/>
              <a:p>
                <a:r>
                  <a:rPr lang="en-US" sz="1050" b="1" dirty="0"/>
                  <a:t>EDUCATORS ENGAGED </a:t>
                </a:r>
              </a:p>
            </p:txBody>
          </p:sp>
          <p:sp>
            <p:nvSpPr>
              <p:cNvPr id="105" name="TextBox 104">
                <a:extLst>
                  <a:ext uri="{FF2B5EF4-FFF2-40B4-BE49-F238E27FC236}">
                    <a16:creationId xmlns:a16="http://schemas.microsoft.com/office/drawing/2014/main" xmlns="" id="{8AA2F164-4933-44AC-AE80-8A9F03E54ACA}"/>
                  </a:ext>
                </a:extLst>
              </p:cNvPr>
              <p:cNvSpPr txBox="1"/>
              <p:nvPr/>
            </p:nvSpPr>
            <p:spPr>
              <a:xfrm>
                <a:off x="4939807" y="6004572"/>
                <a:ext cx="2105421" cy="253916"/>
              </a:xfrm>
              <a:prstGeom prst="rect">
                <a:avLst/>
              </a:prstGeom>
              <a:noFill/>
            </p:spPr>
            <p:txBody>
              <a:bodyPr wrap="square" rtlCol="0">
                <a:spAutoFit/>
              </a:bodyPr>
              <a:lstStyle/>
              <a:p>
                <a:r>
                  <a:rPr lang="en-US" sz="1050" b="1" dirty="0"/>
                  <a:t>PRECOLLEGE STUDENTS REACHED</a:t>
                </a:r>
              </a:p>
            </p:txBody>
          </p:sp>
          <p:sp>
            <p:nvSpPr>
              <p:cNvPr id="98" name="Rectangle 97">
                <a:extLst>
                  <a:ext uri="{FF2B5EF4-FFF2-40B4-BE49-F238E27FC236}">
                    <a16:creationId xmlns:a16="http://schemas.microsoft.com/office/drawing/2014/main" xmlns="" id="{1F01493A-809D-4BD7-9ADC-1A595180D883}"/>
                  </a:ext>
                </a:extLst>
              </p:cNvPr>
              <p:cNvSpPr/>
              <p:nvPr/>
            </p:nvSpPr>
            <p:spPr>
              <a:xfrm>
                <a:off x="3869415" y="5364541"/>
                <a:ext cx="2698645" cy="27900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b="1" cap="all" dirty="0">
                    <a:solidFill>
                      <a:srgbClr val="C00000"/>
                    </a:solidFill>
                  </a:rPr>
                  <a:t>OUTREACH</a:t>
                </a:r>
              </a:p>
            </p:txBody>
          </p:sp>
        </p:grpSp>
        <p:sp>
          <p:nvSpPr>
            <p:cNvPr id="114" name="Rectangle 113">
              <a:extLst>
                <a:ext uri="{FF2B5EF4-FFF2-40B4-BE49-F238E27FC236}">
                  <a16:creationId xmlns:a16="http://schemas.microsoft.com/office/drawing/2014/main" xmlns="" id="{1F01493A-809D-4BD7-9ADC-1A595180D883}"/>
                </a:ext>
              </a:extLst>
            </p:cNvPr>
            <p:cNvSpPr/>
            <p:nvPr/>
          </p:nvSpPr>
          <p:spPr>
            <a:xfrm>
              <a:off x="4586" y="1465984"/>
              <a:ext cx="3358606" cy="21900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b="1" cap="all" dirty="0">
                  <a:solidFill>
                    <a:srgbClr val="C00000"/>
                  </a:solidFill>
                </a:rPr>
                <a:t>Space wORKFORCE CRISIS</a:t>
              </a:r>
            </a:p>
          </p:txBody>
        </p:sp>
        <p:sp>
          <p:nvSpPr>
            <p:cNvPr id="112" name="TextBox 111">
              <a:extLst>
                <a:ext uri="{FF2B5EF4-FFF2-40B4-BE49-F238E27FC236}">
                  <a16:creationId xmlns:a16="http://schemas.microsoft.com/office/drawing/2014/main" xmlns="" id="{590D0EA6-2851-4481-9E7F-57BA17035453}"/>
                </a:ext>
              </a:extLst>
            </p:cNvPr>
            <p:cNvSpPr txBox="1"/>
            <p:nvPr/>
          </p:nvSpPr>
          <p:spPr>
            <a:xfrm>
              <a:off x="-181713" y="1652302"/>
              <a:ext cx="1336240" cy="369332"/>
            </a:xfrm>
            <a:prstGeom prst="rect">
              <a:avLst/>
            </a:prstGeom>
            <a:noFill/>
          </p:spPr>
          <p:txBody>
            <a:bodyPr wrap="square" rtlCol="0">
              <a:spAutoFit/>
            </a:bodyPr>
            <a:lstStyle/>
            <a:p>
              <a:pPr algn="r"/>
              <a:r>
                <a:rPr lang="en-US" b="1" dirty="0">
                  <a:solidFill>
                    <a:srgbClr val="000099"/>
                  </a:solidFill>
                </a:rPr>
                <a:t>18</a:t>
              </a:r>
              <a:r>
                <a:rPr lang="en-US" b="1" baseline="30000" dirty="0">
                  <a:solidFill>
                    <a:srgbClr val="000099"/>
                  </a:solidFill>
                </a:rPr>
                <a:t>th</a:t>
              </a:r>
              <a:r>
                <a:rPr lang="en-US" b="1" dirty="0">
                  <a:solidFill>
                    <a:srgbClr val="000099"/>
                  </a:solidFill>
                </a:rPr>
                <a:t>, 37</a:t>
              </a:r>
              <a:r>
                <a:rPr lang="en-US" b="1" baseline="30000" dirty="0">
                  <a:solidFill>
                    <a:srgbClr val="000099"/>
                  </a:solidFill>
                </a:rPr>
                <a:t>th</a:t>
              </a:r>
              <a:r>
                <a:rPr lang="en-US" b="1" dirty="0">
                  <a:solidFill>
                    <a:srgbClr val="000099"/>
                  </a:solidFill>
                </a:rPr>
                <a:t> </a:t>
              </a:r>
            </a:p>
          </p:txBody>
        </p:sp>
        <p:sp>
          <p:nvSpPr>
            <p:cNvPr id="113" name="TextBox 112">
              <a:extLst>
                <a:ext uri="{FF2B5EF4-FFF2-40B4-BE49-F238E27FC236}">
                  <a16:creationId xmlns:a16="http://schemas.microsoft.com/office/drawing/2014/main" xmlns="" id="{8AC24E5A-270A-4F3B-9E18-EB56EE996645}"/>
                </a:ext>
              </a:extLst>
            </p:cNvPr>
            <p:cNvSpPr txBox="1"/>
            <p:nvPr/>
          </p:nvSpPr>
          <p:spPr>
            <a:xfrm>
              <a:off x="1083169" y="1712336"/>
              <a:ext cx="5882324" cy="261610"/>
            </a:xfrm>
            <a:prstGeom prst="rect">
              <a:avLst/>
            </a:prstGeom>
            <a:noFill/>
          </p:spPr>
          <p:txBody>
            <a:bodyPr wrap="square" rtlCol="0">
              <a:spAutoFit/>
            </a:bodyPr>
            <a:lstStyle/>
            <a:p>
              <a:r>
                <a:rPr lang="en-US" sz="1100" dirty="0"/>
                <a:t>U.S. lags in STEM literacy among 15 y/o students ranking in science and math among 71 countries.</a:t>
              </a:r>
            </a:p>
          </p:txBody>
        </p:sp>
        <p:sp>
          <p:nvSpPr>
            <p:cNvPr id="107" name="TextBox 106"/>
            <p:cNvSpPr txBox="1"/>
            <p:nvPr/>
          </p:nvSpPr>
          <p:spPr>
            <a:xfrm>
              <a:off x="-9011" y="5132464"/>
              <a:ext cx="6866810" cy="375574"/>
            </a:xfrm>
            <a:prstGeom prst="rect">
              <a:avLst/>
            </a:prstGeom>
            <a:solidFill>
              <a:srgbClr val="C00000"/>
            </a:solidFill>
          </p:spPr>
          <p:txBody>
            <a:bodyPr wrap="square" rtlCol="0">
              <a:spAutoFit/>
            </a:bodyPr>
            <a:lstStyle/>
            <a:p>
              <a:pPr algn="ctr"/>
              <a:r>
                <a:rPr lang="en-US" sz="1600" b="1" dirty="0">
                  <a:solidFill>
                    <a:schemeClr val="bg1"/>
                  </a:solidFill>
                </a:rPr>
                <a:t>A Few Notable Space Grant Alumni</a:t>
              </a:r>
              <a:endParaRPr lang="en-US" sz="1600" b="1" cap="all" dirty="0">
                <a:solidFill>
                  <a:schemeClr val="bg1"/>
                </a:solidFill>
              </a:endParaRPr>
            </a:p>
          </p:txBody>
        </p:sp>
        <p:sp>
          <p:nvSpPr>
            <p:cNvPr id="137" name="TextBox 136">
              <a:extLst>
                <a:ext uri="{FF2B5EF4-FFF2-40B4-BE49-F238E27FC236}">
                  <a16:creationId xmlns:a16="http://schemas.microsoft.com/office/drawing/2014/main" xmlns="" id="{6A1AC5C9-47E4-4E59-A7BE-1419187F6D04}"/>
                </a:ext>
              </a:extLst>
            </p:cNvPr>
            <p:cNvSpPr txBox="1"/>
            <p:nvPr/>
          </p:nvSpPr>
          <p:spPr>
            <a:xfrm>
              <a:off x="6503909" y="3948858"/>
              <a:ext cx="359394" cy="200055"/>
            </a:xfrm>
            <a:prstGeom prst="rect">
              <a:avLst/>
            </a:prstGeom>
            <a:noFill/>
          </p:spPr>
          <p:txBody>
            <a:bodyPr wrap="none" rtlCol="0">
              <a:spAutoFit/>
            </a:bodyPr>
            <a:lstStyle/>
            <a:p>
              <a:r>
                <a:rPr lang="en-US" sz="700" i="1" dirty="0"/>
                <a:t>FY18</a:t>
              </a:r>
            </a:p>
          </p:txBody>
        </p:sp>
        <p:grpSp>
          <p:nvGrpSpPr>
            <p:cNvPr id="18" name="Group 17">
              <a:extLst>
                <a:ext uri="{FF2B5EF4-FFF2-40B4-BE49-F238E27FC236}">
                  <a16:creationId xmlns:a16="http://schemas.microsoft.com/office/drawing/2014/main" xmlns="" id="{D429510C-4652-449C-AFA4-AE332906DBA9}"/>
                </a:ext>
              </a:extLst>
            </p:cNvPr>
            <p:cNvGrpSpPr/>
            <p:nvPr/>
          </p:nvGrpSpPr>
          <p:grpSpPr>
            <a:xfrm>
              <a:off x="7297" y="3258500"/>
              <a:ext cx="3417096" cy="915020"/>
              <a:chOff x="7177710" y="3477166"/>
              <a:chExt cx="3417096" cy="915020"/>
            </a:xfrm>
          </p:grpSpPr>
          <p:sp>
            <p:nvSpPr>
              <p:cNvPr id="142" name="TextBox 141">
                <a:extLst>
                  <a:ext uri="{FF2B5EF4-FFF2-40B4-BE49-F238E27FC236}">
                    <a16:creationId xmlns:a16="http://schemas.microsoft.com/office/drawing/2014/main" xmlns="" id="{D2FF213A-04C9-4299-82D6-5982A7241A19}"/>
                  </a:ext>
                </a:extLst>
              </p:cNvPr>
              <p:cNvSpPr txBox="1"/>
              <p:nvPr/>
            </p:nvSpPr>
            <p:spPr>
              <a:xfrm>
                <a:off x="7206105" y="3611872"/>
                <a:ext cx="1100389" cy="400110"/>
              </a:xfrm>
              <a:prstGeom prst="rect">
                <a:avLst/>
              </a:prstGeom>
              <a:noFill/>
            </p:spPr>
            <p:txBody>
              <a:bodyPr wrap="square" rtlCol="0">
                <a:spAutoFit/>
              </a:bodyPr>
              <a:lstStyle/>
              <a:p>
                <a:pPr algn="r"/>
                <a:r>
                  <a:rPr lang="en-US" sz="2000" b="1" dirty="0">
                    <a:solidFill>
                      <a:srgbClr val="000099"/>
                    </a:solidFill>
                  </a:rPr>
                  <a:t>&gt;5,100</a:t>
                </a:r>
              </a:p>
            </p:txBody>
          </p:sp>
          <p:sp>
            <p:nvSpPr>
              <p:cNvPr id="143" name="TextBox 142">
                <a:extLst>
                  <a:ext uri="{FF2B5EF4-FFF2-40B4-BE49-F238E27FC236}">
                    <a16:creationId xmlns:a16="http://schemas.microsoft.com/office/drawing/2014/main" xmlns="" id="{3C7FCB8F-8B54-47E6-97A5-3D88A81413C0}"/>
                  </a:ext>
                </a:extLst>
              </p:cNvPr>
              <p:cNvSpPr txBox="1"/>
              <p:nvPr/>
            </p:nvSpPr>
            <p:spPr>
              <a:xfrm>
                <a:off x="8272401" y="3634021"/>
                <a:ext cx="2322405" cy="415498"/>
              </a:xfrm>
              <a:prstGeom prst="rect">
                <a:avLst/>
              </a:prstGeom>
              <a:noFill/>
            </p:spPr>
            <p:txBody>
              <a:bodyPr wrap="square" rtlCol="0">
                <a:spAutoFit/>
              </a:bodyPr>
              <a:lstStyle/>
              <a:p>
                <a:r>
                  <a:rPr lang="en-US" sz="1050" b="1" dirty="0"/>
                  <a:t>COLLEGE STUDENTS</a:t>
                </a:r>
                <a:r>
                  <a:rPr lang="en-US" sz="1050" dirty="0"/>
                  <a:t> received Space Grant funding</a:t>
                </a:r>
              </a:p>
            </p:txBody>
          </p:sp>
          <p:sp>
            <p:nvSpPr>
              <p:cNvPr id="146" name="TextBox 145">
                <a:extLst>
                  <a:ext uri="{FF2B5EF4-FFF2-40B4-BE49-F238E27FC236}">
                    <a16:creationId xmlns:a16="http://schemas.microsoft.com/office/drawing/2014/main" xmlns="" id="{590D0EA6-2851-4481-9E7F-57BA17035453}"/>
                  </a:ext>
                </a:extLst>
              </p:cNvPr>
              <p:cNvSpPr txBox="1"/>
              <p:nvPr/>
            </p:nvSpPr>
            <p:spPr>
              <a:xfrm>
                <a:off x="7293612" y="3953600"/>
                <a:ext cx="1010260" cy="400110"/>
              </a:xfrm>
              <a:prstGeom prst="rect">
                <a:avLst/>
              </a:prstGeom>
              <a:noFill/>
            </p:spPr>
            <p:txBody>
              <a:bodyPr wrap="square" rtlCol="0">
                <a:spAutoFit/>
              </a:bodyPr>
              <a:lstStyle/>
              <a:p>
                <a:pPr algn="r"/>
                <a:r>
                  <a:rPr lang="en-US" sz="2000" b="1" dirty="0">
                    <a:solidFill>
                      <a:srgbClr val="000099"/>
                    </a:solidFill>
                  </a:rPr>
                  <a:t>88%</a:t>
                </a:r>
              </a:p>
            </p:txBody>
          </p:sp>
          <p:sp>
            <p:nvSpPr>
              <p:cNvPr id="158" name="TextBox 157">
                <a:extLst>
                  <a:ext uri="{FF2B5EF4-FFF2-40B4-BE49-F238E27FC236}">
                    <a16:creationId xmlns:a16="http://schemas.microsoft.com/office/drawing/2014/main" xmlns="" id="{8AC24E5A-270A-4F3B-9E18-EB56EE996645}"/>
                  </a:ext>
                </a:extLst>
              </p:cNvPr>
              <p:cNvSpPr txBox="1"/>
              <p:nvPr/>
            </p:nvSpPr>
            <p:spPr>
              <a:xfrm>
                <a:off x="8275319" y="3976688"/>
                <a:ext cx="2309963" cy="415498"/>
              </a:xfrm>
              <a:prstGeom prst="rect">
                <a:avLst/>
              </a:prstGeom>
              <a:noFill/>
            </p:spPr>
            <p:txBody>
              <a:bodyPr wrap="square" rtlCol="0">
                <a:spAutoFit/>
              </a:bodyPr>
              <a:lstStyle/>
              <a:p>
                <a:r>
                  <a:rPr lang="en-US" sz="1050" b="1" dirty="0"/>
                  <a:t>Space Grant COLLEGE STUDENTS</a:t>
                </a:r>
                <a:r>
                  <a:rPr lang="en-US" sz="1050" dirty="0"/>
                  <a:t> remain in STEM fields</a:t>
                </a:r>
              </a:p>
            </p:txBody>
          </p:sp>
          <p:sp>
            <p:nvSpPr>
              <p:cNvPr id="159" name="Rectangle 158">
                <a:extLst>
                  <a:ext uri="{FF2B5EF4-FFF2-40B4-BE49-F238E27FC236}">
                    <a16:creationId xmlns:a16="http://schemas.microsoft.com/office/drawing/2014/main" xmlns="" id="{1F01493A-809D-4BD7-9ADC-1A595180D883}"/>
                  </a:ext>
                </a:extLst>
              </p:cNvPr>
              <p:cNvSpPr/>
              <p:nvPr/>
            </p:nvSpPr>
            <p:spPr>
              <a:xfrm>
                <a:off x="7177710" y="3477166"/>
                <a:ext cx="3232534" cy="17241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b="1" cap="all" dirty="0">
                    <a:solidFill>
                      <a:srgbClr val="C00000"/>
                    </a:solidFill>
                  </a:rPr>
                  <a:t>Space grant students</a:t>
                </a:r>
              </a:p>
            </p:txBody>
          </p:sp>
        </p:grpSp>
        <p:cxnSp>
          <p:nvCxnSpPr>
            <p:cNvPr id="161" name="Straight Connector 160"/>
            <p:cNvCxnSpPr>
              <a:cxnSpLocks/>
            </p:cNvCxnSpPr>
            <p:nvPr/>
          </p:nvCxnSpPr>
          <p:spPr>
            <a:xfrm flipV="1">
              <a:off x="0" y="3165017"/>
              <a:ext cx="6857164" cy="1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a:cxnSpLocks/>
            </p:cNvCxnSpPr>
            <p:nvPr/>
          </p:nvCxnSpPr>
          <p:spPr>
            <a:xfrm flipV="1">
              <a:off x="-5985" y="4153639"/>
              <a:ext cx="6863985" cy="14499"/>
            </a:xfrm>
            <a:prstGeom prst="line">
              <a:avLst/>
            </a:prstGeom>
            <a:noFill/>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xmlns="" id="{590D0EA6-2851-4481-9E7F-57BA17035453}"/>
                </a:ext>
              </a:extLst>
            </p:cNvPr>
            <p:cNvSpPr txBox="1"/>
            <p:nvPr/>
          </p:nvSpPr>
          <p:spPr>
            <a:xfrm>
              <a:off x="182880" y="2551790"/>
              <a:ext cx="1005840" cy="276999"/>
            </a:xfrm>
            <a:prstGeom prst="rect">
              <a:avLst/>
            </a:prstGeom>
            <a:noFill/>
          </p:spPr>
          <p:txBody>
            <a:bodyPr wrap="square" lIns="0" tIns="0" rIns="91440" bIns="0" rtlCol="0">
              <a:spAutoFit/>
            </a:bodyPr>
            <a:lstStyle/>
            <a:p>
              <a:pPr algn="r"/>
              <a:r>
                <a:rPr lang="en-US" b="1" dirty="0">
                  <a:solidFill>
                    <a:srgbClr val="000099"/>
                  </a:solidFill>
                </a:rPr>
                <a:t>    &gt;$20B</a:t>
              </a:r>
            </a:p>
          </p:txBody>
        </p:sp>
        <p:sp>
          <p:nvSpPr>
            <p:cNvPr id="166" name="TextBox 165">
              <a:extLst>
                <a:ext uri="{FF2B5EF4-FFF2-40B4-BE49-F238E27FC236}">
                  <a16:creationId xmlns:a16="http://schemas.microsoft.com/office/drawing/2014/main" xmlns="" id="{8AC24E5A-270A-4F3B-9E18-EB56EE996645}"/>
                </a:ext>
              </a:extLst>
            </p:cNvPr>
            <p:cNvSpPr txBox="1"/>
            <p:nvPr/>
          </p:nvSpPr>
          <p:spPr>
            <a:xfrm>
              <a:off x="1211646" y="2642067"/>
              <a:ext cx="5753847" cy="169277"/>
            </a:xfrm>
            <a:prstGeom prst="rect">
              <a:avLst/>
            </a:prstGeom>
            <a:noFill/>
          </p:spPr>
          <p:txBody>
            <a:bodyPr wrap="square" lIns="0" tIns="0" rIns="0" bIns="0" rtlCol="0">
              <a:spAutoFit/>
            </a:bodyPr>
            <a:lstStyle/>
            <a:p>
              <a:r>
                <a:rPr lang="en-US" sz="1100" dirty="0"/>
                <a:t>Invested in commercial ventures by 430 space firms, and accelerating in recent years.</a:t>
              </a:r>
            </a:p>
          </p:txBody>
        </p:sp>
        <p:sp>
          <p:nvSpPr>
            <p:cNvPr id="123" name="TextBox 122">
              <a:extLst>
                <a:ext uri="{FF2B5EF4-FFF2-40B4-BE49-F238E27FC236}">
                  <a16:creationId xmlns:a16="http://schemas.microsoft.com/office/drawing/2014/main" xmlns="" id="{D2FF213A-04C9-4299-82D6-5982A7241A19}"/>
                </a:ext>
              </a:extLst>
            </p:cNvPr>
            <p:cNvSpPr txBox="1"/>
            <p:nvPr/>
          </p:nvSpPr>
          <p:spPr>
            <a:xfrm>
              <a:off x="274320" y="2244636"/>
              <a:ext cx="914400" cy="276999"/>
            </a:xfrm>
            <a:prstGeom prst="rect">
              <a:avLst/>
            </a:prstGeom>
            <a:noFill/>
          </p:spPr>
          <p:txBody>
            <a:bodyPr wrap="square" lIns="0" tIns="0" rIns="91440" bIns="0" rtlCol="0">
              <a:spAutoFit/>
            </a:bodyPr>
            <a:lstStyle/>
            <a:p>
              <a:pPr algn="r"/>
              <a:r>
                <a:rPr lang="en-US" b="1" dirty="0">
                  <a:solidFill>
                    <a:srgbClr val="000099"/>
                  </a:solidFill>
                </a:rPr>
                <a:t>374,000</a:t>
              </a:r>
            </a:p>
          </p:txBody>
        </p:sp>
        <p:sp>
          <p:nvSpPr>
            <p:cNvPr id="124" name="TextBox 123">
              <a:extLst>
                <a:ext uri="{FF2B5EF4-FFF2-40B4-BE49-F238E27FC236}">
                  <a16:creationId xmlns:a16="http://schemas.microsoft.com/office/drawing/2014/main" xmlns="" id="{3C7FCB8F-8B54-47E6-97A5-3D88A81413C0}"/>
                </a:ext>
              </a:extLst>
            </p:cNvPr>
            <p:cNvSpPr txBox="1"/>
            <p:nvPr/>
          </p:nvSpPr>
          <p:spPr>
            <a:xfrm>
              <a:off x="1097280" y="2240280"/>
              <a:ext cx="5664128" cy="338554"/>
            </a:xfrm>
            <a:prstGeom prst="rect">
              <a:avLst/>
            </a:prstGeom>
            <a:noFill/>
          </p:spPr>
          <p:txBody>
            <a:bodyPr wrap="square" lIns="91440" tIns="0" rIns="0" bIns="0" rtlCol="0">
              <a:spAutoFit/>
            </a:bodyPr>
            <a:lstStyle/>
            <a:p>
              <a:r>
                <a:rPr lang="en-US" sz="1100" dirty="0"/>
                <a:t>U.S. space scientist, engineer, technician, and STEM higher educator job openings predicted by 2028, including 31,000 scientists and 187,000 engineers.</a:t>
              </a:r>
            </a:p>
          </p:txBody>
        </p:sp>
        <p:sp>
          <p:nvSpPr>
            <p:cNvPr id="125" name="TextBox 124">
              <a:extLst>
                <a:ext uri="{FF2B5EF4-FFF2-40B4-BE49-F238E27FC236}">
                  <a16:creationId xmlns:a16="http://schemas.microsoft.com/office/drawing/2014/main" xmlns="" id="{590D0EA6-2851-4481-9E7F-57BA17035453}"/>
                </a:ext>
              </a:extLst>
            </p:cNvPr>
            <p:cNvSpPr txBox="1"/>
            <p:nvPr/>
          </p:nvSpPr>
          <p:spPr>
            <a:xfrm>
              <a:off x="329184" y="1965960"/>
              <a:ext cx="822960" cy="276999"/>
            </a:xfrm>
            <a:prstGeom prst="rect">
              <a:avLst/>
            </a:prstGeom>
            <a:noFill/>
          </p:spPr>
          <p:txBody>
            <a:bodyPr wrap="square" lIns="0" tIns="0" bIns="0" rtlCol="0">
              <a:spAutoFit/>
            </a:bodyPr>
            <a:lstStyle/>
            <a:p>
              <a:pPr algn="r"/>
              <a:r>
                <a:rPr lang="en-US" b="1" dirty="0">
                  <a:solidFill>
                    <a:srgbClr val="000099"/>
                  </a:solidFill>
                </a:rPr>
                <a:t>30</a:t>
              </a:r>
              <a:r>
                <a:rPr lang="en-US" b="1" baseline="30000" dirty="0">
                  <a:solidFill>
                    <a:srgbClr val="000099"/>
                  </a:solidFill>
                </a:rPr>
                <a:t>th</a:t>
              </a:r>
              <a:endParaRPr lang="en-US" b="1" dirty="0">
                <a:solidFill>
                  <a:srgbClr val="000099"/>
                </a:solidFill>
              </a:endParaRPr>
            </a:p>
          </p:txBody>
        </p:sp>
        <p:sp>
          <p:nvSpPr>
            <p:cNvPr id="126" name="TextBox 125">
              <a:extLst>
                <a:ext uri="{FF2B5EF4-FFF2-40B4-BE49-F238E27FC236}">
                  <a16:creationId xmlns:a16="http://schemas.microsoft.com/office/drawing/2014/main" xmlns="" id="{8AC24E5A-270A-4F3B-9E18-EB56EE996645}"/>
                </a:ext>
              </a:extLst>
            </p:cNvPr>
            <p:cNvSpPr txBox="1"/>
            <p:nvPr/>
          </p:nvSpPr>
          <p:spPr>
            <a:xfrm>
              <a:off x="1088136" y="1965960"/>
              <a:ext cx="5420563" cy="261610"/>
            </a:xfrm>
            <a:prstGeom prst="rect">
              <a:avLst/>
            </a:prstGeom>
            <a:noFill/>
          </p:spPr>
          <p:txBody>
            <a:bodyPr wrap="square" lIns="91440" rtlCol="0">
              <a:spAutoFit/>
            </a:bodyPr>
            <a:lstStyle/>
            <a:p>
              <a:r>
                <a:rPr lang="en-US" sz="1100" dirty="0"/>
                <a:t>U.S. ranking of 32 OECD countries in Engineering as percentage of degrees awarded.</a:t>
              </a:r>
            </a:p>
          </p:txBody>
        </p:sp>
        <p:grpSp>
          <p:nvGrpSpPr>
            <p:cNvPr id="27" name="Group 26">
              <a:extLst>
                <a:ext uri="{FF2B5EF4-FFF2-40B4-BE49-F238E27FC236}">
                  <a16:creationId xmlns:a16="http://schemas.microsoft.com/office/drawing/2014/main" xmlns="" id="{21E5B563-B39E-4D64-A566-1D9D89CBA1EE}"/>
                </a:ext>
              </a:extLst>
            </p:cNvPr>
            <p:cNvGrpSpPr/>
            <p:nvPr/>
          </p:nvGrpSpPr>
          <p:grpSpPr>
            <a:xfrm>
              <a:off x="3122580" y="3244190"/>
              <a:ext cx="3741800" cy="864452"/>
              <a:chOff x="3056085" y="4323348"/>
              <a:chExt cx="3741800" cy="864452"/>
            </a:xfrm>
          </p:grpSpPr>
          <p:grpSp>
            <p:nvGrpSpPr>
              <p:cNvPr id="15" name="Group 14">
                <a:extLst>
                  <a:ext uri="{FF2B5EF4-FFF2-40B4-BE49-F238E27FC236}">
                    <a16:creationId xmlns:a16="http://schemas.microsoft.com/office/drawing/2014/main" xmlns="" id="{DBF9C418-69FF-4E4A-BB18-C03E1C116709}"/>
                  </a:ext>
                </a:extLst>
              </p:cNvPr>
              <p:cNvGrpSpPr/>
              <p:nvPr/>
            </p:nvGrpSpPr>
            <p:grpSpPr>
              <a:xfrm>
                <a:off x="3056085" y="4323348"/>
                <a:ext cx="3741800" cy="864452"/>
                <a:chOff x="-4726642" y="5271599"/>
                <a:chExt cx="3741800" cy="864452"/>
              </a:xfrm>
            </p:grpSpPr>
            <p:sp>
              <p:nvSpPr>
                <p:cNvPr id="115" name="Rectangle 114">
                  <a:extLst>
                    <a:ext uri="{FF2B5EF4-FFF2-40B4-BE49-F238E27FC236}">
                      <a16:creationId xmlns:a16="http://schemas.microsoft.com/office/drawing/2014/main" xmlns="" id="{F34BACBB-1765-4E17-8846-DA3BF3D83BB3}"/>
                    </a:ext>
                  </a:extLst>
                </p:cNvPr>
                <p:cNvSpPr/>
                <p:nvPr/>
              </p:nvSpPr>
              <p:spPr>
                <a:xfrm>
                  <a:off x="-4409380" y="5271599"/>
                  <a:ext cx="3240867" cy="19879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b="1" cap="all" dirty="0">
                      <a:solidFill>
                        <a:srgbClr val="C00000"/>
                      </a:solidFill>
                    </a:rPr>
                    <a:t>Space Grant Participants </a:t>
                  </a:r>
                </a:p>
              </p:txBody>
            </p:sp>
            <p:sp>
              <p:nvSpPr>
                <p:cNvPr id="116" name="TextBox 115">
                  <a:extLst>
                    <a:ext uri="{FF2B5EF4-FFF2-40B4-BE49-F238E27FC236}">
                      <a16:creationId xmlns:a16="http://schemas.microsoft.com/office/drawing/2014/main" xmlns="" id="{7483A346-C2D9-4C68-9DFF-0D532D6B5215}"/>
                    </a:ext>
                  </a:extLst>
                </p:cNvPr>
                <p:cNvSpPr txBox="1"/>
                <p:nvPr/>
              </p:nvSpPr>
              <p:spPr>
                <a:xfrm>
                  <a:off x="-4702709" y="5419031"/>
                  <a:ext cx="1225178" cy="400110"/>
                </a:xfrm>
                <a:prstGeom prst="rect">
                  <a:avLst/>
                </a:prstGeom>
                <a:noFill/>
              </p:spPr>
              <p:txBody>
                <a:bodyPr wrap="square" rtlCol="0">
                  <a:spAutoFit/>
                </a:bodyPr>
                <a:lstStyle/>
                <a:p>
                  <a:pPr algn="r"/>
                  <a:r>
                    <a:rPr lang="en-US" sz="2000" b="1" dirty="0">
                      <a:solidFill>
                        <a:srgbClr val="000099"/>
                      </a:solidFill>
                    </a:rPr>
                    <a:t>&gt;1,000</a:t>
                  </a:r>
                </a:p>
              </p:txBody>
            </p:sp>
            <p:sp>
              <p:nvSpPr>
                <p:cNvPr id="130" name="TextBox 129">
                  <a:extLst>
                    <a:ext uri="{FF2B5EF4-FFF2-40B4-BE49-F238E27FC236}">
                      <a16:creationId xmlns:a16="http://schemas.microsoft.com/office/drawing/2014/main" xmlns="" id="{4707CBB4-2B80-4464-B87C-A367B1C62857}"/>
                    </a:ext>
                  </a:extLst>
                </p:cNvPr>
                <p:cNvSpPr txBox="1"/>
                <p:nvPr/>
              </p:nvSpPr>
              <p:spPr>
                <a:xfrm>
                  <a:off x="-3467631" y="5509466"/>
                  <a:ext cx="2482789" cy="253916"/>
                </a:xfrm>
                <a:prstGeom prst="rect">
                  <a:avLst/>
                </a:prstGeom>
                <a:noFill/>
              </p:spPr>
              <p:txBody>
                <a:bodyPr wrap="square" rtlCol="0">
                  <a:spAutoFit/>
                </a:bodyPr>
                <a:lstStyle/>
                <a:p>
                  <a:r>
                    <a:rPr lang="en-US" sz="1050" b="1" dirty="0"/>
                    <a:t>AFFILIATES and COLLABORATORS </a:t>
                  </a:r>
                </a:p>
              </p:txBody>
            </p:sp>
            <p:sp>
              <p:nvSpPr>
                <p:cNvPr id="131" name="TextBox 130">
                  <a:extLst>
                    <a:ext uri="{FF2B5EF4-FFF2-40B4-BE49-F238E27FC236}">
                      <a16:creationId xmlns:a16="http://schemas.microsoft.com/office/drawing/2014/main" xmlns="" id="{BA8139B6-08DD-40B1-A1C9-31A19E337460}"/>
                    </a:ext>
                  </a:extLst>
                </p:cNvPr>
                <p:cNvSpPr txBox="1"/>
                <p:nvPr/>
              </p:nvSpPr>
              <p:spPr>
                <a:xfrm>
                  <a:off x="-4726642" y="5735941"/>
                  <a:ext cx="1225178" cy="400110"/>
                </a:xfrm>
                <a:prstGeom prst="rect">
                  <a:avLst/>
                </a:prstGeom>
                <a:noFill/>
              </p:spPr>
              <p:txBody>
                <a:bodyPr wrap="square" rtlCol="0">
                  <a:spAutoFit/>
                </a:bodyPr>
                <a:lstStyle/>
                <a:p>
                  <a:pPr algn="r"/>
                  <a:r>
                    <a:rPr lang="en-US" sz="2000" b="1" dirty="0">
                      <a:solidFill>
                        <a:srgbClr val="000099"/>
                      </a:solidFill>
                    </a:rPr>
                    <a:t>52</a:t>
                  </a:r>
                </a:p>
              </p:txBody>
            </p:sp>
          </p:grpSp>
          <p:sp>
            <p:nvSpPr>
              <p:cNvPr id="149" name="TextBox 148">
                <a:extLst>
                  <a:ext uri="{FF2B5EF4-FFF2-40B4-BE49-F238E27FC236}">
                    <a16:creationId xmlns:a16="http://schemas.microsoft.com/office/drawing/2014/main" xmlns="" id="{5C3A6AFF-764E-4CFA-889D-28FB13659E3A}"/>
                  </a:ext>
                </a:extLst>
              </p:cNvPr>
              <p:cNvSpPr txBox="1"/>
              <p:nvPr/>
            </p:nvSpPr>
            <p:spPr>
              <a:xfrm>
                <a:off x="4273996" y="4876568"/>
                <a:ext cx="2350940" cy="253916"/>
              </a:xfrm>
              <a:prstGeom prst="rect">
                <a:avLst/>
              </a:prstGeom>
              <a:noFill/>
            </p:spPr>
            <p:txBody>
              <a:bodyPr wrap="square" rtlCol="0">
                <a:spAutoFit/>
              </a:bodyPr>
              <a:lstStyle/>
              <a:p>
                <a:r>
                  <a:rPr lang="en-US" sz="1050" b="1" dirty="0"/>
                  <a:t>CONSORTIA in all 50 states, DC, and PR</a:t>
                </a:r>
              </a:p>
            </p:txBody>
          </p:sp>
        </p:grpSp>
        <p:grpSp>
          <p:nvGrpSpPr>
            <p:cNvPr id="41" name="Group 40">
              <a:extLst>
                <a:ext uri="{FF2B5EF4-FFF2-40B4-BE49-F238E27FC236}">
                  <a16:creationId xmlns:a16="http://schemas.microsoft.com/office/drawing/2014/main" xmlns="" id="{6FE97CB6-4F21-4588-8F08-CDC901D91019}"/>
                </a:ext>
              </a:extLst>
            </p:cNvPr>
            <p:cNvGrpSpPr/>
            <p:nvPr/>
          </p:nvGrpSpPr>
          <p:grpSpPr>
            <a:xfrm>
              <a:off x="59242" y="5544752"/>
              <a:ext cx="3327687" cy="731520"/>
              <a:chOff x="115757" y="5570152"/>
              <a:chExt cx="3327687" cy="731520"/>
            </a:xfrm>
          </p:grpSpPr>
          <p:sp>
            <p:nvSpPr>
              <p:cNvPr id="28" name="TextBox 27">
                <a:extLst>
                  <a:ext uri="{FF2B5EF4-FFF2-40B4-BE49-F238E27FC236}">
                    <a16:creationId xmlns:a16="http://schemas.microsoft.com/office/drawing/2014/main" xmlns="" id="{16F48C24-10E0-4955-9B09-4A666184B14C}"/>
                  </a:ext>
                </a:extLst>
              </p:cNvPr>
              <p:cNvSpPr txBox="1"/>
              <p:nvPr/>
            </p:nvSpPr>
            <p:spPr>
              <a:xfrm>
                <a:off x="852293" y="5578235"/>
                <a:ext cx="2591151" cy="707886"/>
              </a:xfrm>
              <a:prstGeom prst="rect">
                <a:avLst/>
              </a:prstGeom>
              <a:noFill/>
            </p:spPr>
            <p:txBody>
              <a:bodyPr wrap="square" rtlCol="0" anchor="b">
                <a:spAutoFit/>
              </a:bodyPr>
              <a:lstStyle/>
              <a:p>
                <a:r>
                  <a:rPr lang="en-US" sz="1000" b="1" dirty="0"/>
                  <a:t>Jessica Watkins</a:t>
                </a:r>
              </a:p>
              <a:p>
                <a:r>
                  <a:rPr lang="en-US" sz="1000" dirty="0"/>
                  <a:t>Astronaut in Training, NASA</a:t>
                </a:r>
              </a:p>
              <a:p>
                <a:r>
                  <a:rPr lang="en-US" sz="1000" dirty="0"/>
                  <a:t>Ph.D., Geology </a:t>
                </a:r>
              </a:p>
              <a:p>
                <a:r>
                  <a:rPr lang="en-US" sz="1000" dirty="0"/>
                  <a:t>Career Fields: Aeronautics, Geomorphology</a:t>
                </a:r>
              </a:p>
            </p:txBody>
          </p:sp>
          <p:pic>
            <p:nvPicPr>
              <p:cNvPr id="151" name="Picture 150">
                <a:extLst>
                  <a:ext uri="{FF2B5EF4-FFF2-40B4-BE49-F238E27FC236}">
                    <a16:creationId xmlns:a16="http://schemas.microsoft.com/office/drawing/2014/main" xmlns="" id="{CD6B3A25-E756-4C8D-AD41-9465FD164197}"/>
                  </a:ext>
                </a:extLst>
              </p:cNvPr>
              <p:cNvPicPr/>
              <p:nvPr/>
            </p:nvPicPr>
            <p:blipFill rotWithShape="1">
              <a:blip r:embed="rId50" cstate="print">
                <a:extLst>
                  <a:ext uri="{28A0092B-C50C-407E-A947-70E740481C1C}">
                    <a14:useLocalDpi xmlns:a14="http://schemas.microsoft.com/office/drawing/2010/main" val="0"/>
                  </a:ext>
                </a:extLst>
              </a:blip>
              <a:srcRect l="9464" r="9464" b="39347"/>
              <a:stretch/>
            </p:blipFill>
            <p:spPr bwMode="auto">
              <a:xfrm>
                <a:off x="115757" y="5570152"/>
                <a:ext cx="731520" cy="731520"/>
              </a:xfrm>
              <a:prstGeom prst="rect">
                <a:avLst/>
              </a:prstGeom>
              <a:noFill/>
              <a:ln>
                <a:noFill/>
              </a:ln>
            </p:spPr>
          </p:pic>
        </p:grpSp>
        <p:grpSp>
          <p:nvGrpSpPr>
            <p:cNvPr id="43" name="Group 42">
              <a:extLst>
                <a:ext uri="{FF2B5EF4-FFF2-40B4-BE49-F238E27FC236}">
                  <a16:creationId xmlns:a16="http://schemas.microsoft.com/office/drawing/2014/main" xmlns="" id="{4D1F21CD-B9A5-4EFB-8240-55F07524442E}"/>
                </a:ext>
              </a:extLst>
            </p:cNvPr>
            <p:cNvGrpSpPr/>
            <p:nvPr/>
          </p:nvGrpSpPr>
          <p:grpSpPr>
            <a:xfrm>
              <a:off x="3469464" y="6324994"/>
              <a:ext cx="3337628" cy="731520"/>
              <a:chOff x="86765" y="6472476"/>
              <a:chExt cx="3337628" cy="731520"/>
            </a:xfrm>
          </p:grpSpPr>
          <p:sp>
            <p:nvSpPr>
              <p:cNvPr id="171" name="TextBox 170">
                <a:extLst>
                  <a:ext uri="{FF2B5EF4-FFF2-40B4-BE49-F238E27FC236}">
                    <a16:creationId xmlns:a16="http://schemas.microsoft.com/office/drawing/2014/main" xmlns="" id="{5579C233-6F7A-4636-91C7-59607720798D}"/>
                  </a:ext>
                </a:extLst>
              </p:cNvPr>
              <p:cNvSpPr txBox="1"/>
              <p:nvPr/>
            </p:nvSpPr>
            <p:spPr>
              <a:xfrm>
                <a:off x="833242" y="6484293"/>
                <a:ext cx="2591151" cy="707886"/>
              </a:xfrm>
              <a:prstGeom prst="rect">
                <a:avLst/>
              </a:prstGeom>
              <a:noFill/>
            </p:spPr>
            <p:txBody>
              <a:bodyPr wrap="square" rtlCol="0" anchor="b">
                <a:spAutoFit/>
              </a:bodyPr>
              <a:lstStyle/>
              <a:p>
                <a:r>
                  <a:rPr lang="en-US" sz="1000" b="1" dirty="0"/>
                  <a:t>Jessica Meir</a:t>
                </a:r>
              </a:p>
              <a:p>
                <a:r>
                  <a:rPr lang="en-US" sz="1000" dirty="0"/>
                  <a:t>Astronaut, NASA</a:t>
                </a:r>
              </a:p>
              <a:p>
                <a:r>
                  <a:rPr lang="en-US" sz="1000" dirty="0"/>
                  <a:t>Ph.D., Marine Biology</a:t>
                </a:r>
              </a:p>
              <a:p>
                <a:r>
                  <a:rPr lang="en-US" sz="1000" dirty="0"/>
                  <a:t>Career Fields: Aeronautics, Aquanautics </a:t>
                </a:r>
              </a:p>
            </p:txBody>
          </p:sp>
          <p:pic>
            <p:nvPicPr>
              <p:cNvPr id="173" name="Picture 172">
                <a:extLst>
                  <a:ext uri="{FF2B5EF4-FFF2-40B4-BE49-F238E27FC236}">
                    <a16:creationId xmlns:a16="http://schemas.microsoft.com/office/drawing/2014/main" xmlns="" id="{15FDE0F0-39B1-4F6A-9ECE-66CF9274FBD4}"/>
                  </a:ext>
                </a:extLst>
              </p:cNvPr>
              <p:cNvPicPr/>
              <p:nvPr/>
            </p:nvPicPr>
            <p:blipFill rotWithShape="1">
              <a:blip r:embed="rId51">
                <a:extLst>
                  <a:ext uri="{28A0092B-C50C-407E-A947-70E740481C1C}">
                    <a14:useLocalDpi xmlns:a14="http://schemas.microsoft.com/office/drawing/2010/main" val="0"/>
                  </a:ext>
                </a:extLst>
              </a:blip>
              <a:srcRect l="2030" t="1190" r="-2030" b="23798"/>
              <a:stretch/>
            </p:blipFill>
            <p:spPr bwMode="auto">
              <a:xfrm>
                <a:off x="86765" y="6472476"/>
                <a:ext cx="731520" cy="731520"/>
              </a:xfrm>
              <a:prstGeom prst="rect">
                <a:avLst/>
              </a:prstGeom>
              <a:noFill/>
            </p:spPr>
          </p:pic>
        </p:grpSp>
        <p:grpSp>
          <p:nvGrpSpPr>
            <p:cNvPr id="50" name="Group 49">
              <a:extLst>
                <a:ext uri="{FF2B5EF4-FFF2-40B4-BE49-F238E27FC236}">
                  <a16:creationId xmlns:a16="http://schemas.microsoft.com/office/drawing/2014/main" xmlns="" id="{6320F782-CA84-4906-887E-CA413E02CFDC}"/>
                </a:ext>
              </a:extLst>
            </p:cNvPr>
            <p:cNvGrpSpPr/>
            <p:nvPr/>
          </p:nvGrpSpPr>
          <p:grpSpPr>
            <a:xfrm>
              <a:off x="47261" y="6271223"/>
              <a:ext cx="3349192" cy="789497"/>
              <a:chOff x="59961" y="6341073"/>
              <a:chExt cx="3349192" cy="789497"/>
            </a:xfrm>
          </p:grpSpPr>
          <p:sp>
            <p:nvSpPr>
              <p:cNvPr id="175" name="TextBox 174">
                <a:extLst>
                  <a:ext uri="{FF2B5EF4-FFF2-40B4-BE49-F238E27FC236}">
                    <a16:creationId xmlns:a16="http://schemas.microsoft.com/office/drawing/2014/main" xmlns="" id="{D526F3DD-0366-4D40-90F7-A0557305F6B3}"/>
                  </a:ext>
                </a:extLst>
              </p:cNvPr>
              <p:cNvSpPr txBox="1"/>
              <p:nvPr/>
            </p:nvSpPr>
            <p:spPr>
              <a:xfrm>
                <a:off x="818002" y="6341073"/>
                <a:ext cx="2591151" cy="785291"/>
              </a:xfrm>
              <a:prstGeom prst="rect">
                <a:avLst/>
              </a:prstGeom>
              <a:noFill/>
            </p:spPr>
            <p:txBody>
              <a:bodyPr wrap="square" rtlCol="0" anchor="b">
                <a:spAutoFit/>
              </a:bodyPr>
              <a:lstStyle/>
              <a:p>
                <a:r>
                  <a:rPr lang="en-US" sz="1000" b="1" dirty="0"/>
                  <a:t>Michelle Larson</a:t>
                </a:r>
              </a:p>
              <a:p>
                <a:r>
                  <a:rPr lang="en-US" sz="1000" dirty="0"/>
                  <a:t>President &amp; CEO, Adler Planetarium</a:t>
                </a:r>
              </a:p>
              <a:p>
                <a:r>
                  <a:rPr lang="en-US" sz="1000" dirty="0"/>
                  <a:t>Ph.D., Physics</a:t>
                </a:r>
              </a:p>
              <a:p>
                <a:r>
                  <a:rPr lang="en-US" sz="1000" dirty="0"/>
                  <a:t>Career Field: Citizen science outreach </a:t>
                </a:r>
              </a:p>
            </p:txBody>
          </p:sp>
          <p:pic>
            <p:nvPicPr>
              <p:cNvPr id="177" name="Picture 176" descr="Image result for michelle larson planetarium">
                <a:extLst>
                  <a:ext uri="{FF2B5EF4-FFF2-40B4-BE49-F238E27FC236}">
                    <a16:creationId xmlns:a16="http://schemas.microsoft.com/office/drawing/2014/main" xmlns="" id="{6A3455A1-2748-42AE-88A5-EF9F7CCBAD0B}"/>
                  </a:ext>
                </a:extLst>
              </p:cNvPr>
              <p:cNvPicPr/>
              <p:nvPr/>
            </p:nvPicPr>
            <p:blipFill rotWithShape="1">
              <a:blip r:embed="rId52" cstate="print">
                <a:extLst>
                  <a:ext uri="{28A0092B-C50C-407E-A947-70E740481C1C}">
                    <a14:useLocalDpi xmlns:a14="http://schemas.microsoft.com/office/drawing/2010/main" val="0"/>
                  </a:ext>
                </a:extLst>
              </a:blip>
              <a:srcRect l="124" t="6004" r="-124" b="19183"/>
              <a:stretch/>
            </p:blipFill>
            <p:spPr bwMode="auto">
              <a:xfrm>
                <a:off x="59961" y="6399050"/>
                <a:ext cx="731520" cy="731520"/>
              </a:xfrm>
              <a:prstGeom prst="rect">
                <a:avLst/>
              </a:prstGeom>
              <a:noFill/>
              <a:ln>
                <a:noFill/>
              </a:ln>
            </p:spPr>
          </p:pic>
        </p:grpSp>
        <p:grpSp>
          <p:nvGrpSpPr>
            <p:cNvPr id="90" name="Group 89">
              <a:extLst>
                <a:ext uri="{FF2B5EF4-FFF2-40B4-BE49-F238E27FC236}">
                  <a16:creationId xmlns:a16="http://schemas.microsoft.com/office/drawing/2014/main" xmlns="" id="{DB2A7510-D5F3-470B-9256-FC97030F1E32}"/>
                </a:ext>
              </a:extLst>
            </p:cNvPr>
            <p:cNvGrpSpPr/>
            <p:nvPr/>
          </p:nvGrpSpPr>
          <p:grpSpPr>
            <a:xfrm>
              <a:off x="3460172" y="7045276"/>
              <a:ext cx="3346920" cy="795096"/>
              <a:chOff x="3484544" y="6335474"/>
              <a:chExt cx="3346920" cy="795096"/>
            </a:xfrm>
          </p:grpSpPr>
          <p:sp>
            <p:nvSpPr>
              <p:cNvPr id="180" name="TextBox 179">
                <a:extLst>
                  <a:ext uri="{FF2B5EF4-FFF2-40B4-BE49-F238E27FC236}">
                    <a16:creationId xmlns:a16="http://schemas.microsoft.com/office/drawing/2014/main" xmlns="" id="{AE8F7EAE-D46A-4615-93C5-917BD2F2388F}"/>
                  </a:ext>
                </a:extLst>
              </p:cNvPr>
              <p:cNvSpPr txBox="1"/>
              <p:nvPr/>
            </p:nvSpPr>
            <p:spPr>
              <a:xfrm>
                <a:off x="4240313" y="6335474"/>
                <a:ext cx="2591151" cy="785291"/>
              </a:xfrm>
              <a:prstGeom prst="rect">
                <a:avLst/>
              </a:prstGeom>
              <a:noFill/>
            </p:spPr>
            <p:txBody>
              <a:bodyPr wrap="square" rtlCol="0" anchor="b">
                <a:spAutoFit/>
              </a:bodyPr>
              <a:lstStyle/>
              <a:p>
                <a:r>
                  <a:rPr lang="en-US" sz="1000" b="1" dirty="0"/>
                  <a:t>Jason Dunn</a:t>
                </a:r>
              </a:p>
              <a:p>
                <a:r>
                  <a:rPr lang="en-US" sz="1000" dirty="0"/>
                  <a:t>Co-Founder, Made in Space Inc.</a:t>
                </a:r>
              </a:p>
              <a:p>
                <a:r>
                  <a:rPr lang="en-US" sz="1000" dirty="0"/>
                  <a:t>M.S., Aerospace Engineering</a:t>
                </a:r>
              </a:p>
              <a:p>
                <a:r>
                  <a:rPr lang="en-US" sz="1000" dirty="0"/>
                  <a:t>Career Field: Commercial space manufacturing</a:t>
                </a:r>
              </a:p>
            </p:txBody>
          </p:sp>
          <p:pic>
            <p:nvPicPr>
              <p:cNvPr id="182" name="Picture 181">
                <a:extLst>
                  <a:ext uri="{FF2B5EF4-FFF2-40B4-BE49-F238E27FC236}">
                    <a16:creationId xmlns:a16="http://schemas.microsoft.com/office/drawing/2014/main" xmlns="" id="{1304EADD-0F85-40CD-BC04-9F2703068BDF}"/>
                  </a:ext>
                </a:extLst>
              </p:cNvPr>
              <p:cNvPicPr/>
              <p:nvPr/>
            </p:nvPicPr>
            <p:blipFill rotWithShape="1">
              <a:blip r:embed="rId53">
                <a:extLst>
                  <a:ext uri="{28A0092B-C50C-407E-A947-70E740481C1C}">
                    <a14:useLocalDpi xmlns:a14="http://schemas.microsoft.com/office/drawing/2010/main" val="0"/>
                  </a:ext>
                </a:extLst>
              </a:blip>
              <a:srcRect l="-730" t="1536" r="730" b="21209"/>
              <a:stretch/>
            </p:blipFill>
            <p:spPr bwMode="auto">
              <a:xfrm>
                <a:off x="3484544" y="6399050"/>
                <a:ext cx="731520" cy="731520"/>
              </a:xfrm>
              <a:prstGeom prst="rect">
                <a:avLst/>
              </a:prstGeom>
              <a:noFill/>
            </p:spPr>
          </p:pic>
        </p:grpSp>
        <p:grpSp>
          <p:nvGrpSpPr>
            <p:cNvPr id="96" name="Group 95">
              <a:extLst>
                <a:ext uri="{FF2B5EF4-FFF2-40B4-BE49-F238E27FC236}">
                  <a16:creationId xmlns:a16="http://schemas.microsoft.com/office/drawing/2014/main" xmlns="" id="{9D0BA779-59F4-4D6E-8826-ACF91EB736F6}"/>
                </a:ext>
              </a:extLst>
            </p:cNvPr>
            <p:cNvGrpSpPr/>
            <p:nvPr/>
          </p:nvGrpSpPr>
          <p:grpSpPr>
            <a:xfrm>
              <a:off x="47261" y="7054887"/>
              <a:ext cx="3350328" cy="797107"/>
              <a:chOff x="47261" y="7054887"/>
              <a:chExt cx="3350328" cy="797107"/>
            </a:xfrm>
          </p:grpSpPr>
          <p:sp>
            <p:nvSpPr>
              <p:cNvPr id="184" name="TextBox 183">
                <a:extLst>
                  <a:ext uri="{FF2B5EF4-FFF2-40B4-BE49-F238E27FC236}">
                    <a16:creationId xmlns:a16="http://schemas.microsoft.com/office/drawing/2014/main" xmlns="" id="{6F87373F-DAE0-41D3-A4BA-CC8E6A790222}"/>
                  </a:ext>
                </a:extLst>
              </p:cNvPr>
              <p:cNvSpPr txBox="1"/>
              <p:nvPr/>
            </p:nvSpPr>
            <p:spPr>
              <a:xfrm>
                <a:off x="806438" y="7054887"/>
                <a:ext cx="2591151" cy="785291"/>
              </a:xfrm>
              <a:prstGeom prst="rect">
                <a:avLst/>
              </a:prstGeom>
              <a:noFill/>
            </p:spPr>
            <p:txBody>
              <a:bodyPr wrap="square" rtlCol="0" anchor="b">
                <a:spAutoFit/>
              </a:bodyPr>
              <a:lstStyle/>
              <a:p>
                <a:r>
                  <a:rPr lang="en-US" sz="1000" b="1" dirty="0"/>
                  <a:t>Nathanael Miller</a:t>
                </a:r>
              </a:p>
              <a:p>
                <a:r>
                  <a:rPr lang="en-US" sz="1000" dirty="0"/>
                  <a:t>Chief Technology Officer, Titomic Limited</a:t>
                </a:r>
              </a:p>
              <a:p>
                <a:r>
                  <a:rPr lang="en-US" sz="1000" dirty="0"/>
                  <a:t>M.S., Mechanical Engineering</a:t>
                </a:r>
              </a:p>
              <a:p>
                <a:r>
                  <a:rPr lang="en-US" sz="1000" dirty="0"/>
                  <a:t>Career Field: Aerospace engineering</a:t>
                </a:r>
              </a:p>
            </p:txBody>
          </p:sp>
          <p:pic>
            <p:nvPicPr>
              <p:cNvPr id="186" name="Picture 185">
                <a:extLst>
                  <a:ext uri="{FF2B5EF4-FFF2-40B4-BE49-F238E27FC236}">
                    <a16:creationId xmlns:a16="http://schemas.microsoft.com/office/drawing/2014/main" xmlns="" id="{1ACB616A-547B-42B0-9E7D-411AE0EA66F2}"/>
                  </a:ext>
                </a:extLst>
              </p:cNvPr>
              <p:cNvPicPr/>
              <p:nvPr/>
            </p:nvPicPr>
            <p:blipFill rotWithShape="1">
              <a:blip r:embed="rId54">
                <a:extLst>
                  <a:ext uri="{28A0092B-C50C-407E-A947-70E740481C1C}">
                    <a14:useLocalDpi xmlns:a14="http://schemas.microsoft.com/office/drawing/2010/main" val="0"/>
                  </a:ext>
                </a:extLst>
              </a:blip>
              <a:srcRect l="-1" r="2030" b="26138"/>
              <a:stretch/>
            </p:blipFill>
            <p:spPr bwMode="auto">
              <a:xfrm>
                <a:off x="47261" y="7120474"/>
                <a:ext cx="731520" cy="731520"/>
              </a:xfrm>
              <a:prstGeom prst="rect">
                <a:avLst/>
              </a:prstGeom>
              <a:noFill/>
            </p:spPr>
          </p:pic>
        </p:grpSp>
        <p:grpSp>
          <p:nvGrpSpPr>
            <p:cNvPr id="95" name="Group 94">
              <a:extLst>
                <a:ext uri="{FF2B5EF4-FFF2-40B4-BE49-F238E27FC236}">
                  <a16:creationId xmlns:a16="http://schemas.microsoft.com/office/drawing/2014/main" xmlns="" id="{5F443477-C72A-4D9B-8187-391AD82E79A8}"/>
                </a:ext>
              </a:extLst>
            </p:cNvPr>
            <p:cNvGrpSpPr/>
            <p:nvPr/>
          </p:nvGrpSpPr>
          <p:grpSpPr>
            <a:xfrm>
              <a:off x="47261" y="7906124"/>
              <a:ext cx="3339668" cy="731520"/>
              <a:chOff x="47261" y="7906124"/>
              <a:chExt cx="3339668" cy="731520"/>
            </a:xfrm>
          </p:grpSpPr>
          <p:sp>
            <p:nvSpPr>
              <p:cNvPr id="192" name="TextBox 191">
                <a:extLst>
                  <a:ext uri="{FF2B5EF4-FFF2-40B4-BE49-F238E27FC236}">
                    <a16:creationId xmlns:a16="http://schemas.microsoft.com/office/drawing/2014/main" xmlns="" id="{985CB794-4A1A-4A13-A42E-251C4169C22C}"/>
                  </a:ext>
                </a:extLst>
              </p:cNvPr>
              <p:cNvSpPr txBox="1"/>
              <p:nvPr/>
            </p:nvSpPr>
            <p:spPr>
              <a:xfrm>
                <a:off x="795778" y="7919108"/>
                <a:ext cx="2591151" cy="707886"/>
              </a:xfrm>
              <a:prstGeom prst="rect">
                <a:avLst/>
              </a:prstGeom>
              <a:noFill/>
            </p:spPr>
            <p:txBody>
              <a:bodyPr wrap="square" rtlCol="0" anchor="b">
                <a:spAutoFit/>
              </a:bodyPr>
              <a:lstStyle/>
              <a:p>
                <a:r>
                  <a:rPr lang="en-US" sz="1000" b="1" dirty="0"/>
                  <a:t>Twyman Clements</a:t>
                </a:r>
              </a:p>
              <a:p>
                <a:r>
                  <a:rPr lang="en-US" sz="1000" dirty="0"/>
                  <a:t>Co-Founder &amp; CEO, Space Tango</a:t>
                </a:r>
              </a:p>
              <a:p>
                <a:r>
                  <a:rPr lang="en-US" sz="1000" dirty="0"/>
                  <a:t>M.S., Mechanical Engineering</a:t>
                </a:r>
              </a:p>
              <a:p>
                <a:r>
                  <a:rPr lang="en-US" sz="1000" dirty="0"/>
                  <a:t>Career Field: Space technology</a:t>
                </a:r>
              </a:p>
            </p:txBody>
          </p:sp>
          <p:pic>
            <p:nvPicPr>
              <p:cNvPr id="194" name="Picture 193">
                <a:extLst>
                  <a:ext uri="{FF2B5EF4-FFF2-40B4-BE49-F238E27FC236}">
                    <a16:creationId xmlns:a16="http://schemas.microsoft.com/office/drawing/2014/main" xmlns="" id="{2B5E964F-E816-450E-B9C0-880A79DE39D0}"/>
                  </a:ext>
                </a:extLst>
              </p:cNvPr>
              <p:cNvPicPr/>
              <p:nvPr/>
            </p:nvPicPr>
            <p:blipFill rotWithShape="1">
              <a:blip r:embed="rId55"/>
              <a:srcRect l="11815" t="-117" r="6410" b="25267"/>
              <a:stretch/>
            </p:blipFill>
            <p:spPr bwMode="auto">
              <a:xfrm>
                <a:off x="47261" y="7906124"/>
                <a:ext cx="731520" cy="731520"/>
              </a:xfrm>
              <a:prstGeom prst="rect">
                <a:avLst/>
              </a:prstGeom>
              <a:ln>
                <a:noFill/>
              </a:ln>
              <a:extLst>
                <a:ext uri="{53640926-AAD7-44D8-BBD7-CCE9431645EC}">
                  <a14:shadowObscured xmlns:a14="http://schemas.microsoft.com/office/drawing/2010/main"/>
                </a:ext>
              </a:extLst>
            </p:spPr>
          </p:pic>
        </p:grpSp>
        <p:grpSp>
          <p:nvGrpSpPr>
            <p:cNvPr id="93" name="Group 92">
              <a:extLst>
                <a:ext uri="{FF2B5EF4-FFF2-40B4-BE49-F238E27FC236}">
                  <a16:creationId xmlns:a16="http://schemas.microsoft.com/office/drawing/2014/main" xmlns="" id="{63A64D67-AE40-4E56-90C7-9FA6AE4D3688}"/>
                </a:ext>
              </a:extLst>
            </p:cNvPr>
            <p:cNvGrpSpPr/>
            <p:nvPr/>
          </p:nvGrpSpPr>
          <p:grpSpPr>
            <a:xfrm>
              <a:off x="3481136" y="7901202"/>
              <a:ext cx="3342305" cy="731520"/>
              <a:chOff x="3481136" y="7901202"/>
              <a:chExt cx="3342305" cy="731520"/>
            </a:xfrm>
          </p:grpSpPr>
          <p:sp>
            <p:nvSpPr>
              <p:cNvPr id="196" name="TextBox 195">
                <a:extLst>
                  <a:ext uri="{FF2B5EF4-FFF2-40B4-BE49-F238E27FC236}">
                    <a16:creationId xmlns:a16="http://schemas.microsoft.com/office/drawing/2014/main" xmlns="" id="{9DB3960A-1A07-4CB2-8EF2-5A12BF056E50}"/>
                  </a:ext>
                </a:extLst>
              </p:cNvPr>
              <p:cNvSpPr txBox="1"/>
              <p:nvPr/>
            </p:nvSpPr>
            <p:spPr>
              <a:xfrm>
                <a:off x="4232290" y="7913019"/>
                <a:ext cx="2591151" cy="707886"/>
              </a:xfrm>
              <a:prstGeom prst="rect">
                <a:avLst/>
              </a:prstGeom>
              <a:noFill/>
            </p:spPr>
            <p:txBody>
              <a:bodyPr wrap="square" rtlCol="0" anchor="b">
                <a:spAutoFit/>
              </a:bodyPr>
              <a:lstStyle/>
              <a:p>
                <a:r>
                  <a:rPr lang="en-US" sz="1000" b="1" dirty="0"/>
                  <a:t>Angela Des Jardins</a:t>
                </a:r>
              </a:p>
              <a:p>
                <a:r>
                  <a:rPr lang="en-US" sz="1000" dirty="0"/>
                  <a:t>Chair, National Space Grant Council</a:t>
                </a:r>
              </a:p>
              <a:p>
                <a:r>
                  <a:rPr lang="en-US" sz="1000" dirty="0"/>
                  <a:t>Ph.D., Physics</a:t>
                </a:r>
              </a:p>
              <a:p>
                <a:r>
                  <a:rPr lang="en-US" sz="1000" dirty="0"/>
                  <a:t>Career Fields: Higher education, Astrophysics</a:t>
                </a:r>
              </a:p>
            </p:txBody>
          </p:sp>
          <p:pic>
            <p:nvPicPr>
              <p:cNvPr id="198" name="Picture 197">
                <a:extLst>
                  <a:ext uri="{FF2B5EF4-FFF2-40B4-BE49-F238E27FC236}">
                    <a16:creationId xmlns:a16="http://schemas.microsoft.com/office/drawing/2014/main" xmlns="" id="{E5A39750-4C2A-4277-9EF8-262EF1527FB8}"/>
                  </a:ext>
                </a:extLst>
              </p:cNvPr>
              <p:cNvPicPr/>
              <p:nvPr/>
            </p:nvPicPr>
            <p:blipFill rotWithShape="1">
              <a:blip r:embed="rId56"/>
              <a:srcRect l="9212" t="1356" r="6848" b="31488"/>
              <a:stretch/>
            </p:blipFill>
            <p:spPr bwMode="auto">
              <a:xfrm>
                <a:off x="3481136" y="7901202"/>
                <a:ext cx="731520" cy="731520"/>
              </a:xfrm>
              <a:prstGeom prst="rect">
                <a:avLst/>
              </a:prstGeom>
              <a:ln>
                <a:noFill/>
              </a:ln>
              <a:extLst>
                <a:ext uri="{53640926-AAD7-44D8-BBD7-CCE9431645EC}">
                  <a14:shadowObscured xmlns:a14="http://schemas.microsoft.com/office/drawing/2010/main"/>
                </a:ext>
              </a:extLst>
            </p:spPr>
          </p:pic>
        </p:grpSp>
        <p:sp>
          <p:nvSpPr>
            <p:cNvPr id="199" name="TextBox 198">
              <a:extLst>
                <a:ext uri="{FF2B5EF4-FFF2-40B4-BE49-F238E27FC236}">
                  <a16:creationId xmlns:a16="http://schemas.microsoft.com/office/drawing/2014/main" xmlns="" id="{0BC56638-3702-4C2A-80B3-D9ACE51BB393}"/>
                </a:ext>
              </a:extLst>
            </p:cNvPr>
            <p:cNvSpPr txBox="1"/>
            <p:nvPr/>
          </p:nvSpPr>
          <p:spPr>
            <a:xfrm>
              <a:off x="3072607" y="3968448"/>
              <a:ext cx="359394" cy="307777"/>
            </a:xfrm>
            <a:prstGeom prst="rect">
              <a:avLst/>
            </a:prstGeom>
            <a:noFill/>
          </p:spPr>
          <p:txBody>
            <a:bodyPr wrap="none" rtlCol="0">
              <a:spAutoFit/>
            </a:bodyPr>
            <a:lstStyle/>
            <a:p>
              <a:r>
                <a:rPr lang="en-US" sz="700" i="1" dirty="0"/>
                <a:t>FY18</a:t>
              </a:r>
            </a:p>
            <a:p>
              <a:endParaRPr lang="en-US" sz="700" i="1" dirty="0"/>
            </a:p>
          </p:txBody>
        </p:sp>
        <p:sp>
          <p:nvSpPr>
            <p:cNvPr id="200" name="TextBox 199">
              <a:extLst>
                <a:ext uri="{FF2B5EF4-FFF2-40B4-BE49-F238E27FC236}">
                  <a16:creationId xmlns:a16="http://schemas.microsoft.com/office/drawing/2014/main" xmlns="" id="{218EFCFC-6D6F-4D80-8F93-64BD449334FC}"/>
                </a:ext>
              </a:extLst>
            </p:cNvPr>
            <p:cNvSpPr txBox="1"/>
            <p:nvPr/>
          </p:nvSpPr>
          <p:spPr>
            <a:xfrm>
              <a:off x="3071268" y="4930542"/>
              <a:ext cx="359394" cy="200055"/>
            </a:xfrm>
            <a:prstGeom prst="rect">
              <a:avLst/>
            </a:prstGeom>
            <a:noFill/>
          </p:spPr>
          <p:txBody>
            <a:bodyPr wrap="none" rtlCol="0">
              <a:spAutoFit/>
            </a:bodyPr>
            <a:lstStyle/>
            <a:p>
              <a:r>
                <a:rPr lang="en-US" sz="700" i="1" dirty="0"/>
                <a:t>FY18</a:t>
              </a:r>
            </a:p>
          </p:txBody>
        </p:sp>
        <p:sp>
          <p:nvSpPr>
            <p:cNvPr id="201" name="TextBox 200">
              <a:extLst>
                <a:ext uri="{FF2B5EF4-FFF2-40B4-BE49-F238E27FC236}">
                  <a16:creationId xmlns:a16="http://schemas.microsoft.com/office/drawing/2014/main" xmlns="" id="{B2BA1730-4B5E-4D6E-B561-264AFA21D2C4}"/>
                </a:ext>
              </a:extLst>
            </p:cNvPr>
            <p:cNvSpPr txBox="1"/>
            <p:nvPr/>
          </p:nvSpPr>
          <p:spPr>
            <a:xfrm>
              <a:off x="6496260" y="4926660"/>
              <a:ext cx="359394" cy="200055"/>
            </a:xfrm>
            <a:prstGeom prst="rect">
              <a:avLst/>
            </a:prstGeom>
            <a:noFill/>
          </p:spPr>
          <p:txBody>
            <a:bodyPr wrap="none" rtlCol="0">
              <a:spAutoFit/>
            </a:bodyPr>
            <a:lstStyle/>
            <a:p>
              <a:r>
                <a:rPr lang="en-US" sz="700" i="1" dirty="0"/>
                <a:t>FY18</a:t>
              </a:r>
            </a:p>
          </p:txBody>
        </p:sp>
        <p:sp>
          <p:nvSpPr>
            <p:cNvPr id="2" name="TextBox 1">
              <a:extLst>
                <a:ext uri="{FF2B5EF4-FFF2-40B4-BE49-F238E27FC236}">
                  <a16:creationId xmlns:a16="http://schemas.microsoft.com/office/drawing/2014/main" xmlns="" id="{1A3CE62D-9802-4C66-A38B-D6B8912FBB20}"/>
                </a:ext>
              </a:extLst>
            </p:cNvPr>
            <p:cNvSpPr txBox="1"/>
            <p:nvPr/>
          </p:nvSpPr>
          <p:spPr>
            <a:xfrm>
              <a:off x="1106424" y="2898648"/>
              <a:ext cx="5732863" cy="169277"/>
            </a:xfrm>
            <a:prstGeom prst="rect">
              <a:avLst/>
            </a:prstGeom>
            <a:noFill/>
          </p:spPr>
          <p:txBody>
            <a:bodyPr wrap="square" tIns="0" bIns="0" rtlCol="0">
              <a:spAutoFit/>
            </a:bodyPr>
            <a:lstStyle/>
            <a:p>
              <a:r>
                <a:rPr lang="en-US" sz="1100" dirty="0"/>
                <a:t>Open jobs across 140 companies in space industry, featured on Space Talent website.</a:t>
              </a:r>
            </a:p>
          </p:txBody>
        </p:sp>
        <p:sp>
          <p:nvSpPr>
            <p:cNvPr id="5" name="TextBox 4">
              <a:extLst>
                <a:ext uri="{FF2B5EF4-FFF2-40B4-BE49-F238E27FC236}">
                  <a16:creationId xmlns:a16="http://schemas.microsoft.com/office/drawing/2014/main" xmlns="" id="{066F01B2-90E1-43F2-8360-A817FB82AD0C}"/>
                </a:ext>
              </a:extLst>
            </p:cNvPr>
            <p:cNvSpPr txBox="1"/>
            <p:nvPr/>
          </p:nvSpPr>
          <p:spPr>
            <a:xfrm>
              <a:off x="438912" y="2848532"/>
              <a:ext cx="654944" cy="276999"/>
            </a:xfrm>
            <a:prstGeom prst="rect">
              <a:avLst/>
            </a:prstGeom>
            <a:noFill/>
          </p:spPr>
          <p:txBody>
            <a:bodyPr wrap="square" lIns="0" tIns="0" rIns="0" bIns="0" rtlCol="0" anchor="ctr" anchorCtr="0">
              <a:spAutoFit/>
            </a:bodyPr>
            <a:lstStyle/>
            <a:p>
              <a:r>
                <a:rPr lang="en-US" b="1" dirty="0">
                  <a:solidFill>
                    <a:srgbClr val="000099"/>
                  </a:solidFill>
                </a:rPr>
                <a:t>&gt;3,000</a:t>
              </a:r>
            </a:p>
          </p:txBody>
        </p:sp>
        <p:grpSp>
          <p:nvGrpSpPr>
            <p:cNvPr id="75" name="Group 74">
              <a:extLst>
                <a:ext uri="{FF2B5EF4-FFF2-40B4-BE49-F238E27FC236}">
                  <a16:creationId xmlns:a16="http://schemas.microsoft.com/office/drawing/2014/main" xmlns="" id="{68C00224-A93A-4D79-8125-652103A086AC}"/>
                </a:ext>
              </a:extLst>
            </p:cNvPr>
            <p:cNvGrpSpPr/>
            <p:nvPr/>
          </p:nvGrpSpPr>
          <p:grpSpPr>
            <a:xfrm>
              <a:off x="3469464" y="5536890"/>
              <a:ext cx="3362274" cy="731520"/>
              <a:chOff x="3471844" y="7120474"/>
              <a:chExt cx="3362274" cy="731520"/>
            </a:xfrm>
          </p:grpSpPr>
          <p:sp>
            <p:nvSpPr>
              <p:cNvPr id="76" name="TextBox 75">
                <a:extLst>
                  <a:ext uri="{FF2B5EF4-FFF2-40B4-BE49-F238E27FC236}">
                    <a16:creationId xmlns:a16="http://schemas.microsoft.com/office/drawing/2014/main" xmlns="" id="{0A8A6215-334F-430E-AE08-A059B65BDA25}"/>
                  </a:ext>
                </a:extLst>
              </p:cNvPr>
              <p:cNvSpPr txBox="1"/>
              <p:nvPr/>
            </p:nvSpPr>
            <p:spPr>
              <a:xfrm>
                <a:off x="4242967" y="7123535"/>
                <a:ext cx="2591151" cy="707886"/>
              </a:xfrm>
              <a:prstGeom prst="rect">
                <a:avLst/>
              </a:prstGeom>
              <a:noFill/>
            </p:spPr>
            <p:txBody>
              <a:bodyPr wrap="square" rtlCol="0" anchor="b">
                <a:spAutoFit/>
              </a:bodyPr>
              <a:lstStyle/>
              <a:p>
                <a:r>
                  <a:rPr lang="en-US" sz="1000" b="1" dirty="0"/>
                  <a:t>Michael Smayda</a:t>
                </a:r>
              </a:p>
              <a:p>
                <a:r>
                  <a:rPr lang="en-US" sz="1000" dirty="0"/>
                  <a:t>Founder, Hermeus Aviation &amp; Aerospace</a:t>
                </a:r>
              </a:p>
              <a:p>
                <a:r>
                  <a:rPr lang="en-US" sz="1000" dirty="0"/>
                  <a:t>Ph.D., Aerospace Engineering</a:t>
                </a:r>
              </a:p>
              <a:p>
                <a:r>
                  <a:rPr lang="en-US" sz="1000" dirty="0"/>
                  <a:t>Career Field: Hypersonic aircraft aerodynamics</a:t>
                </a:r>
              </a:p>
            </p:txBody>
          </p:sp>
          <p:pic>
            <p:nvPicPr>
              <p:cNvPr id="77" name="Picture 76">
                <a:extLst>
                  <a:ext uri="{FF2B5EF4-FFF2-40B4-BE49-F238E27FC236}">
                    <a16:creationId xmlns:a16="http://schemas.microsoft.com/office/drawing/2014/main" xmlns="" id="{D7510EBD-D484-4F65-ACBE-2467AC55B9D1}"/>
                  </a:ext>
                </a:extLst>
              </p:cNvPr>
              <p:cNvPicPr/>
              <p:nvPr/>
            </p:nvPicPr>
            <p:blipFill rotWithShape="1">
              <a:blip r:embed="rId57">
                <a:extLst>
                  <a:ext uri="{28A0092B-C50C-407E-A947-70E740481C1C}">
                    <a14:useLocalDpi xmlns:a14="http://schemas.microsoft.com/office/drawing/2010/main" val="0"/>
                  </a:ext>
                </a:extLst>
              </a:blip>
              <a:srcRect l="-187" t="15532" r="187" b="9078"/>
              <a:stretch/>
            </p:blipFill>
            <p:spPr bwMode="auto">
              <a:xfrm>
                <a:off x="3471844" y="7120474"/>
                <a:ext cx="731520" cy="731520"/>
              </a:xfrm>
              <a:prstGeom prst="rect">
                <a:avLst/>
              </a:prstGeom>
              <a:noFill/>
            </p:spPr>
          </p:pic>
        </p:grpSp>
      </p:grpSp>
    </p:spTree>
    <p:extLst>
      <p:ext uri="{BB962C8B-B14F-4D97-AF65-F5344CB8AC3E}">
        <p14:creationId xmlns:p14="http://schemas.microsoft.com/office/powerpoint/2010/main" val="1815992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E96FDE7D6E0C4F8AE38795049B1997" ma:contentTypeVersion="10" ma:contentTypeDescription="Create a new document." ma:contentTypeScope="" ma:versionID="48cdb3fbf5f98edf702c76368e4a7083">
  <xsd:schema xmlns:xsd="http://www.w3.org/2001/XMLSchema" xmlns:xs="http://www.w3.org/2001/XMLSchema" xmlns:p="http://schemas.microsoft.com/office/2006/metadata/properties" xmlns:ns3="705a72e0-d108-4713-9d28-cb83e32348e1" targetNamespace="http://schemas.microsoft.com/office/2006/metadata/properties" ma:root="true" ma:fieldsID="7cf4d07d6df4a8e3177103352a686814" ns3:_="">
    <xsd:import namespace="705a72e0-d108-4713-9d28-cb83e32348e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a72e0-d108-4713-9d28-cb83e3234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0EC8A7-C1AE-4229-A276-28F0781DE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a72e0-d108-4713-9d28-cb83e3234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C24836-81AC-4078-9CB9-CE1BE1BA801E}">
  <ds:schemaRefs>
    <ds:schemaRef ds:uri="http://purl.org/dc/terms/"/>
    <ds:schemaRef ds:uri="http://schemas.microsoft.com/office/2006/documentManagement/types"/>
    <ds:schemaRef ds:uri="705a72e0-d108-4713-9d28-cb83e32348e1"/>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2D3A804-5BA1-4680-AD1A-225F63D6D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8006</TotalTime>
  <Words>743</Words>
  <Application>Microsoft Office PowerPoint</Application>
  <PresentationFormat>Letter Paper (8.5x11 in)</PresentationFormat>
  <Paragraphs>88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Times New Roman</vt:lpstr>
      <vt:lpstr>Wingdings</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Jkosmatka</dc:creator>
  <cp:lastModifiedBy>jaydeep mukherjee</cp:lastModifiedBy>
  <cp:revision>412</cp:revision>
  <cp:lastPrinted>2020-02-03T15:18:48Z</cp:lastPrinted>
  <dcterms:created xsi:type="dcterms:W3CDTF">2017-05-04T19:22:53Z</dcterms:created>
  <dcterms:modified xsi:type="dcterms:W3CDTF">2020-02-04T20:14:11Z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0x0101008FE96FDE7D6E0C4F8AE38795049B1997</vt:lpwstr>
  </property>
</Properties>
</file>