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54"/>
  </p:notesMasterIdLst>
  <p:handoutMasterIdLst>
    <p:handoutMasterId r:id="rId55"/>
  </p:handoutMasterIdLst>
  <p:sldIdLst>
    <p:sldId id="257" r:id="rId2"/>
    <p:sldId id="390" r:id="rId3"/>
    <p:sldId id="391" r:id="rId4"/>
    <p:sldId id="342" r:id="rId5"/>
    <p:sldId id="343" r:id="rId6"/>
    <p:sldId id="344" r:id="rId7"/>
    <p:sldId id="300" r:id="rId8"/>
    <p:sldId id="301" r:id="rId9"/>
    <p:sldId id="303" r:id="rId10"/>
    <p:sldId id="292" r:id="rId11"/>
    <p:sldId id="345" r:id="rId12"/>
    <p:sldId id="346" r:id="rId13"/>
    <p:sldId id="351" r:id="rId14"/>
    <p:sldId id="392" r:id="rId15"/>
    <p:sldId id="307" r:id="rId16"/>
    <p:sldId id="352" r:id="rId17"/>
    <p:sldId id="315" r:id="rId18"/>
    <p:sldId id="353" r:id="rId19"/>
    <p:sldId id="354" r:id="rId20"/>
    <p:sldId id="388" r:id="rId21"/>
    <p:sldId id="356" r:id="rId22"/>
    <p:sldId id="394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93" r:id="rId40"/>
    <p:sldId id="375" r:id="rId41"/>
    <p:sldId id="376" r:id="rId42"/>
    <p:sldId id="377" r:id="rId43"/>
    <p:sldId id="378" r:id="rId44"/>
    <p:sldId id="379" r:id="rId45"/>
    <p:sldId id="380" r:id="rId46"/>
    <p:sldId id="382" r:id="rId47"/>
    <p:sldId id="383" r:id="rId48"/>
    <p:sldId id="384" r:id="rId49"/>
    <p:sldId id="385" r:id="rId50"/>
    <p:sldId id="395" r:id="rId51"/>
    <p:sldId id="389" r:id="rId52"/>
    <p:sldId id="387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FF"/>
    <a:srgbClr val="FF0F0F"/>
    <a:srgbClr val="9696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7" autoAdjust="0"/>
    <p:restoredTop sz="94667" autoAdjust="0"/>
  </p:normalViewPr>
  <p:slideViewPr>
    <p:cSldViewPr>
      <p:cViewPr>
        <p:scale>
          <a:sx n="60" d="100"/>
          <a:sy n="60" d="100"/>
        </p:scale>
        <p:origin x="-2466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de\Documents\UNLVUAV\Airfoil\Created\Body%20Panel%20Design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de\Documents\UNLVUAV\Airfoil\Created\Body%20Panel%20Design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ouis%20Dube\Documents\Thesis%20Work\OLD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ouis%20Dube\Documents\Thesis%20Work\OLD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ouis%20Dube\Documents\Thesis%20Work\OLD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ouis%20Dube\Documents\Thesis%20Work\OLD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ouis%20Dube\Documents\Thesis%20Work\OLD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Side View</a:t>
            </a:r>
          </a:p>
        </c:rich>
      </c:tx>
      <c:layout>
        <c:manualLayout>
          <c:xMode val="edge"/>
          <c:yMode val="edge"/>
          <c:x val="0.47429027750349162"/>
          <c:y val="4.255327990624992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3.1953159701191204E-2"/>
          <c:y val="6.9488188976377971E-2"/>
          <c:w val="0.95318531498274528"/>
          <c:h val="0.64680985457500018"/>
        </c:manualLayout>
      </c:layout>
      <c:scatterChart>
        <c:scatterStyle val="smoothMarker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xVal>
            <c:numRef>
              <c:f>'First Input'!$B$4:$B$28</c:f>
              <c:numCache>
                <c:formatCode>General</c:formatCode>
                <c:ptCount val="25"/>
                <c:pt idx="0">
                  <c:v>0.27</c:v>
                </c:pt>
                <c:pt idx="1">
                  <c:v>1.1000000000000001</c:v>
                </c:pt>
                <c:pt idx="2">
                  <c:v>2.46</c:v>
                </c:pt>
                <c:pt idx="3">
                  <c:v>4.33</c:v>
                </c:pt>
                <c:pt idx="4">
                  <c:v>6.6899999999999995</c:v>
                </c:pt>
                <c:pt idx="5">
                  <c:v>9.5</c:v>
                </c:pt>
                <c:pt idx="6">
                  <c:v>12.9</c:v>
                </c:pt>
                <c:pt idx="7">
                  <c:v>16.260000000000002</c:v>
                </c:pt>
                <c:pt idx="8">
                  <c:v>19.91</c:v>
                </c:pt>
                <c:pt idx="9">
                  <c:v>24.2</c:v>
                </c:pt>
                <c:pt idx="10">
                  <c:v>28.459999999999987</c:v>
                </c:pt>
                <c:pt idx="11">
                  <c:v>32.839999999999996</c:v>
                </c:pt>
                <c:pt idx="12">
                  <c:v>37.71</c:v>
                </c:pt>
                <c:pt idx="13">
                  <c:v>41.48</c:v>
                </c:pt>
                <c:pt idx="14">
                  <c:v>45.25</c:v>
                </c:pt>
                <c:pt idx="15">
                  <c:v>50.379999999999995</c:v>
                </c:pt>
                <c:pt idx="16">
                  <c:v>54.879999999999995</c:v>
                </c:pt>
                <c:pt idx="17">
                  <c:v>57.11</c:v>
                </c:pt>
                <c:pt idx="18">
                  <c:v>60.53</c:v>
                </c:pt>
                <c:pt idx="19">
                  <c:v>63.36</c:v>
                </c:pt>
                <c:pt idx="20">
                  <c:v>65.92</c:v>
                </c:pt>
                <c:pt idx="21">
                  <c:v>67.63</c:v>
                </c:pt>
                <c:pt idx="22">
                  <c:v>69.03</c:v>
                </c:pt>
                <c:pt idx="23">
                  <c:v>69.910000000000025</c:v>
                </c:pt>
                <c:pt idx="24">
                  <c:v>70</c:v>
                </c:pt>
              </c:numCache>
            </c:numRef>
          </c:xVal>
          <c:yVal>
            <c:numRef>
              <c:f>'First Input'!$I$4:$I$28</c:f>
              <c:numCache>
                <c:formatCode>General</c:formatCode>
                <c:ptCount val="25"/>
                <c:pt idx="0">
                  <c:v>0.40000000000000008</c:v>
                </c:pt>
                <c:pt idx="1">
                  <c:v>0.92999999999999994</c:v>
                </c:pt>
                <c:pt idx="2">
                  <c:v>1.53</c:v>
                </c:pt>
                <c:pt idx="3">
                  <c:v>2.145</c:v>
                </c:pt>
                <c:pt idx="4">
                  <c:v>2.75</c:v>
                </c:pt>
                <c:pt idx="5">
                  <c:v>3.3499999999999988</c:v>
                </c:pt>
                <c:pt idx="6">
                  <c:v>3.9299999999999997</c:v>
                </c:pt>
                <c:pt idx="7">
                  <c:v>4.3499999999999996</c:v>
                </c:pt>
                <c:pt idx="8">
                  <c:v>4.63</c:v>
                </c:pt>
                <c:pt idx="9">
                  <c:v>4.71</c:v>
                </c:pt>
                <c:pt idx="10">
                  <c:v>4.29</c:v>
                </c:pt>
                <c:pt idx="11">
                  <c:v>3.3699999999999997</c:v>
                </c:pt>
                <c:pt idx="12">
                  <c:v>2.8499999999999988</c:v>
                </c:pt>
                <c:pt idx="13">
                  <c:v>2.5</c:v>
                </c:pt>
                <c:pt idx="14">
                  <c:v>2.3699999999999997</c:v>
                </c:pt>
                <c:pt idx="15">
                  <c:v>2.2600000000000002</c:v>
                </c:pt>
                <c:pt idx="16">
                  <c:v>2.2200000000000002</c:v>
                </c:pt>
                <c:pt idx="17">
                  <c:v>2.19</c:v>
                </c:pt>
                <c:pt idx="18">
                  <c:v>2.19</c:v>
                </c:pt>
                <c:pt idx="19">
                  <c:v>2.19</c:v>
                </c:pt>
                <c:pt idx="20">
                  <c:v>2.19</c:v>
                </c:pt>
                <c:pt idx="21">
                  <c:v>2.19</c:v>
                </c:pt>
                <c:pt idx="22">
                  <c:v>2.19</c:v>
                </c:pt>
                <c:pt idx="23">
                  <c:v>2.19</c:v>
                </c:pt>
                <c:pt idx="24">
                  <c:v>2.19</c:v>
                </c:pt>
              </c:numCache>
            </c:numRef>
          </c:yVal>
          <c:smooth val="1"/>
        </c:ser>
        <c:ser>
          <c:idx val="1"/>
          <c:order val="1"/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xVal>
            <c:numRef>
              <c:f>'First Input'!$B$4:$B$28</c:f>
              <c:numCache>
                <c:formatCode>General</c:formatCode>
                <c:ptCount val="25"/>
                <c:pt idx="0">
                  <c:v>0.27</c:v>
                </c:pt>
                <c:pt idx="1">
                  <c:v>1.1000000000000001</c:v>
                </c:pt>
                <c:pt idx="2">
                  <c:v>2.46</c:v>
                </c:pt>
                <c:pt idx="3">
                  <c:v>4.33</c:v>
                </c:pt>
                <c:pt idx="4">
                  <c:v>6.6899999999999995</c:v>
                </c:pt>
                <c:pt idx="5">
                  <c:v>9.5</c:v>
                </c:pt>
                <c:pt idx="6">
                  <c:v>12.9</c:v>
                </c:pt>
                <c:pt idx="7">
                  <c:v>16.260000000000002</c:v>
                </c:pt>
                <c:pt idx="8">
                  <c:v>19.91</c:v>
                </c:pt>
                <c:pt idx="9">
                  <c:v>24.2</c:v>
                </c:pt>
                <c:pt idx="10">
                  <c:v>28.459999999999987</c:v>
                </c:pt>
                <c:pt idx="11">
                  <c:v>32.839999999999996</c:v>
                </c:pt>
                <c:pt idx="12">
                  <c:v>37.71</c:v>
                </c:pt>
                <c:pt idx="13">
                  <c:v>41.48</c:v>
                </c:pt>
                <c:pt idx="14">
                  <c:v>45.25</c:v>
                </c:pt>
                <c:pt idx="15">
                  <c:v>50.379999999999995</c:v>
                </c:pt>
                <c:pt idx="16">
                  <c:v>54.879999999999995</c:v>
                </c:pt>
                <c:pt idx="17">
                  <c:v>57.11</c:v>
                </c:pt>
                <c:pt idx="18">
                  <c:v>60.53</c:v>
                </c:pt>
                <c:pt idx="19">
                  <c:v>63.36</c:v>
                </c:pt>
                <c:pt idx="20">
                  <c:v>65.92</c:v>
                </c:pt>
                <c:pt idx="21">
                  <c:v>67.63</c:v>
                </c:pt>
                <c:pt idx="22">
                  <c:v>69.03</c:v>
                </c:pt>
                <c:pt idx="23">
                  <c:v>69.910000000000025</c:v>
                </c:pt>
                <c:pt idx="24">
                  <c:v>70</c:v>
                </c:pt>
              </c:numCache>
            </c:numRef>
          </c:xVal>
          <c:yVal>
            <c:numRef>
              <c:f>'First Input'!$J$4:$J$28</c:f>
              <c:numCache>
                <c:formatCode>General</c:formatCode>
                <c:ptCount val="25"/>
                <c:pt idx="0">
                  <c:v>-0.17</c:v>
                </c:pt>
                <c:pt idx="1">
                  <c:v>-0.21000000000000021</c:v>
                </c:pt>
                <c:pt idx="2">
                  <c:v>-0.17</c:v>
                </c:pt>
                <c:pt idx="3">
                  <c:v>-6.5000000000000016E-2</c:v>
                </c:pt>
                <c:pt idx="4">
                  <c:v>6.000000000000013E-2</c:v>
                </c:pt>
                <c:pt idx="5">
                  <c:v>0.2</c:v>
                </c:pt>
                <c:pt idx="6">
                  <c:v>0.3800000000000005</c:v>
                </c:pt>
                <c:pt idx="7">
                  <c:v>0.48000000000000032</c:v>
                </c:pt>
                <c:pt idx="8">
                  <c:v>0.53000000000000025</c:v>
                </c:pt>
                <c:pt idx="9">
                  <c:v>0.75000000000000111</c:v>
                </c:pt>
                <c:pt idx="10">
                  <c:v>0.95000000000000062</c:v>
                </c:pt>
                <c:pt idx="11">
                  <c:v>1.1299999999999977</c:v>
                </c:pt>
                <c:pt idx="12">
                  <c:v>1.35</c:v>
                </c:pt>
                <c:pt idx="13">
                  <c:v>1.4</c:v>
                </c:pt>
                <c:pt idx="14">
                  <c:v>1.43</c:v>
                </c:pt>
                <c:pt idx="15">
                  <c:v>1.46</c:v>
                </c:pt>
                <c:pt idx="16">
                  <c:v>1.46</c:v>
                </c:pt>
                <c:pt idx="17">
                  <c:v>1.4900000000000002</c:v>
                </c:pt>
                <c:pt idx="18">
                  <c:v>1.4900000000000002</c:v>
                </c:pt>
                <c:pt idx="19">
                  <c:v>1.4900000000000002</c:v>
                </c:pt>
                <c:pt idx="20">
                  <c:v>1.4900000000000002</c:v>
                </c:pt>
                <c:pt idx="21">
                  <c:v>1.4900000000000002</c:v>
                </c:pt>
                <c:pt idx="22">
                  <c:v>1.4900000000000002</c:v>
                </c:pt>
                <c:pt idx="23">
                  <c:v>1.4900000000000002</c:v>
                </c:pt>
                <c:pt idx="24">
                  <c:v>1.4900000000000002</c:v>
                </c:pt>
              </c:numCache>
            </c:numRef>
          </c:yVal>
          <c:smooth val="1"/>
        </c:ser>
        <c:ser>
          <c:idx val="2"/>
          <c:order val="2"/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xVal>
            <c:numRef>
              <c:f>'First Input'!$B$4:$B$28</c:f>
              <c:numCache>
                <c:formatCode>General</c:formatCode>
                <c:ptCount val="25"/>
                <c:pt idx="0">
                  <c:v>0.27</c:v>
                </c:pt>
                <c:pt idx="1">
                  <c:v>1.1000000000000001</c:v>
                </c:pt>
                <c:pt idx="2">
                  <c:v>2.46</c:v>
                </c:pt>
                <c:pt idx="3">
                  <c:v>4.33</c:v>
                </c:pt>
                <c:pt idx="4">
                  <c:v>6.6899999999999995</c:v>
                </c:pt>
                <c:pt idx="5">
                  <c:v>9.5</c:v>
                </c:pt>
                <c:pt idx="6">
                  <c:v>12.9</c:v>
                </c:pt>
                <c:pt idx="7">
                  <c:v>16.260000000000002</c:v>
                </c:pt>
                <c:pt idx="8">
                  <c:v>19.91</c:v>
                </c:pt>
                <c:pt idx="9">
                  <c:v>24.2</c:v>
                </c:pt>
                <c:pt idx="10">
                  <c:v>28.459999999999987</c:v>
                </c:pt>
                <c:pt idx="11">
                  <c:v>32.839999999999996</c:v>
                </c:pt>
                <c:pt idx="12">
                  <c:v>37.71</c:v>
                </c:pt>
                <c:pt idx="13">
                  <c:v>41.48</c:v>
                </c:pt>
                <c:pt idx="14">
                  <c:v>45.25</c:v>
                </c:pt>
                <c:pt idx="15">
                  <c:v>50.379999999999995</c:v>
                </c:pt>
                <c:pt idx="16">
                  <c:v>54.879999999999995</c:v>
                </c:pt>
                <c:pt idx="17">
                  <c:v>57.11</c:v>
                </c:pt>
                <c:pt idx="18">
                  <c:v>60.53</c:v>
                </c:pt>
                <c:pt idx="19">
                  <c:v>63.36</c:v>
                </c:pt>
                <c:pt idx="20">
                  <c:v>65.92</c:v>
                </c:pt>
                <c:pt idx="21">
                  <c:v>67.63</c:v>
                </c:pt>
                <c:pt idx="22">
                  <c:v>69.03</c:v>
                </c:pt>
                <c:pt idx="23">
                  <c:v>69.910000000000025</c:v>
                </c:pt>
                <c:pt idx="24">
                  <c:v>70</c:v>
                </c:pt>
              </c:numCache>
            </c:numRef>
          </c:xVal>
          <c:yVal>
            <c:numRef>
              <c:f>'First Input'!$G$4:$G$28</c:f>
              <c:numCache>
                <c:formatCode>General</c:formatCode>
                <c:ptCount val="25"/>
                <c:pt idx="0">
                  <c:v>0.11500000000000005</c:v>
                </c:pt>
                <c:pt idx="1">
                  <c:v>0.36000000000000032</c:v>
                </c:pt>
                <c:pt idx="2">
                  <c:v>0.6800000000000006</c:v>
                </c:pt>
                <c:pt idx="3">
                  <c:v>1.04</c:v>
                </c:pt>
                <c:pt idx="4">
                  <c:v>1.4049999999999974</c:v>
                </c:pt>
                <c:pt idx="5">
                  <c:v>1.7749999999999986</c:v>
                </c:pt>
                <c:pt idx="6">
                  <c:v>2.1549999999999998</c:v>
                </c:pt>
                <c:pt idx="7">
                  <c:v>2.4149999999999987</c:v>
                </c:pt>
                <c:pt idx="8">
                  <c:v>2.58</c:v>
                </c:pt>
                <c:pt idx="9">
                  <c:v>2.8</c:v>
                </c:pt>
                <c:pt idx="10">
                  <c:v>2.62</c:v>
                </c:pt>
                <c:pt idx="11">
                  <c:v>2.25</c:v>
                </c:pt>
                <c:pt idx="12">
                  <c:v>2.1</c:v>
                </c:pt>
                <c:pt idx="13">
                  <c:v>1.9500000000000013</c:v>
                </c:pt>
                <c:pt idx="14">
                  <c:v>1.9</c:v>
                </c:pt>
                <c:pt idx="15">
                  <c:v>1.86</c:v>
                </c:pt>
                <c:pt idx="16">
                  <c:v>1.84</c:v>
                </c:pt>
                <c:pt idx="17">
                  <c:v>1.84</c:v>
                </c:pt>
                <c:pt idx="18">
                  <c:v>1.84</c:v>
                </c:pt>
                <c:pt idx="19">
                  <c:v>1.84</c:v>
                </c:pt>
                <c:pt idx="20">
                  <c:v>1.84</c:v>
                </c:pt>
                <c:pt idx="21">
                  <c:v>1.84</c:v>
                </c:pt>
                <c:pt idx="22">
                  <c:v>1.84</c:v>
                </c:pt>
                <c:pt idx="23">
                  <c:v>1.84</c:v>
                </c:pt>
                <c:pt idx="24">
                  <c:v>1.84</c:v>
                </c:pt>
              </c:numCache>
            </c:numRef>
          </c:yVal>
          <c:smooth val="1"/>
        </c:ser>
        <c:dLbls>
          <c:showVal val="1"/>
        </c:dLbls>
        <c:axId val="70100480"/>
        <c:axId val="70102016"/>
      </c:scatterChart>
      <c:valAx>
        <c:axId val="7010048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102016"/>
        <c:crosses val="autoZero"/>
        <c:crossBetween val="midCat"/>
      </c:valAx>
      <c:valAx>
        <c:axId val="701020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100480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3.5242290748898682E-2"/>
          <c:y val="1.326900660917628E-2"/>
          <c:w val="0.85903083700440752"/>
          <c:h val="0.95898729584501252"/>
        </c:manualLayout>
      </c:layout>
      <c:scatterChart>
        <c:scatterStyle val="smoothMarker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3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'First Input'!$D$48:$D$72</c:f>
              <c:numCache>
                <c:formatCode>General</c:formatCode>
                <c:ptCount val="25"/>
                <c:pt idx="0">
                  <c:v>0.28500000000000031</c:v>
                </c:pt>
                <c:pt idx="1">
                  <c:v>0.56999999999999995</c:v>
                </c:pt>
                <c:pt idx="2">
                  <c:v>0.85000000000000064</c:v>
                </c:pt>
                <c:pt idx="3">
                  <c:v>1.105</c:v>
                </c:pt>
                <c:pt idx="4">
                  <c:v>1.345</c:v>
                </c:pt>
                <c:pt idx="5">
                  <c:v>1.575</c:v>
                </c:pt>
                <c:pt idx="6">
                  <c:v>1.7749999999999977</c:v>
                </c:pt>
                <c:pt idx="7">
                  <c:v>1.9350000000000001</c:v>
                </c:pt>
                <c:pt idx="8">
                  <c:v>2.0349999999999997</c:v>
                </c:pt>
                <c:pt idx="9">
                  <c:v>1.950000000000002</c:v>
                </c:pt>
                <c:pt idx="10">
                  <c:v>1.6500000000000001</c:v>
                </c:pt>
                <c:pt idx="11">
                  <c:v>1.05</c:v>
                </c:pt>
                <c:pt idx="12">
                  <c:v>0.60000000000000064</c:v>
                </c:pt>
                <c:pt idx="13">
                  <c:v>0.35000000000000031</c:v>
                </c:pt>
                <c:pt idx="14">
                  <c:v>0.35000000000000031</c:v>
                </c:pt>
                <c:pt idx="15">
                  <c:v>0.35000000000000031</c:v>
                </c:pt>
                <c:pt idx="16">
                  <c:v>0.35000000000000031</c:v>
                </c:pt>
                <c:pt idx="17">
                  <c:v>0.35000000000000031</c:v>
                </c:pt>
                <c:pt idx="18">
                  <c:v>0.35000000000000031</c:v>
                </c:pt>
                <c:pt idx="19">
                  <c:v>0.35000000000000031</c:v>
                </c:pt>
                <c:pt idx="20">
                  <c:v>0.35000000000000031</c:v>
                </c:pt>
                <c:pt idx="21">
                  <c:v>0.35000000000000031</c:v>
                </c:pt>
                <c:pt idx="22">
                  <c:v>0.35000000000000031</c:v>
                </c:pt>
                <c:pt idx="23">
                  <c:v>0.35000000000000031</c:v>
                </c:pt>
                <c:pt idx="24">
                  <c:v>0.35000000000000031</c:v>
                </c:pt>
              </c:numCache>
            </c:numRef>
          </c:xVal>
          <c:yVal>
            <c:numRef>
              <c:f>'First Input'!$B$48:$B$62</c:f>
              <c:numCache>
                <c:formatCode>General</c:formatCode>
                <c:ptCount val="15"/>
                <c:pt idx="0">
                  <c:v>-0.27</c:v>
                </c:pt>
                <c:pt idx="1">
                  <c:v>-1.1000000000000001</c:v>
                </c:pt>
                <c:pt idx="2">
                  <c:v>-2.46</c:v>
                </c:pt>
                <c:pt idx="3">
                  <c:v>-4.33</c:v>
                </c:pt>
                <c:pt idx="4">
                  <c:v>-6.6899999999999995</c:v>
                </c:pt>
                <c:pt idx="5">
                  <c:v>-9.5</c:v>
                </c:pt>
                <c:pt idx="6">
                  <c:v>-12.9</c:v>
                </c:pt>
                <c:pt idx="7">
                  <c:v>-16.260000000000002</c:v>
                </c:pt>
                <c:pt idx="8">
                  <c:v>-19.91</c:v>
                </c:pt>
                <c:pt idx="9">
                  <c:v>-24.2</c:v>
                </c:pt>
                <c:pt idx="10">
                  <c:v>-28.459999999999987</c:v>
                </c:pt>
                <c:pt idx="11">
                  <c:v>-32.839999999999996</c:v>
                </c:pt>
                <c:pt idx="12">
                  <c:v>-37.71</c:v>
                </c:pt>
                <c:pt idx="13">
                  <c:v>-41.48</c:v>
                </c:pt>
                <c:pt idx="14">
                  <c:v>-45.25</c:v>
                </c:pt>
              </c:numCache>
            </c:numRef>
          </c:yVal>
          <c:smooth val="1"/>
        </c:ser>
        <c:ser>
          <c:idx val="1"/>
          <c:order val="1"/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3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'First Input'!$E$48:$E$62</c:f>
              <c:numCache>
                <c:formatCode>General</c:formatCode>
                <c:ptCount val="15"/>
                <c:pt idx="0">
                  <c:v>-0.28500000000000031</c:v>
                </c:pt>
                <c:pt idx="1">
                  <c:v>-0.56999999999999995</c:v>
                </c:pt>
                <c:pt idx="2">
                  <c:v>-0.85000000000000064</c:v>
                </c:pt>
                <c:pt idx="3">
                  <c:v>-1.105</c:v>
                </c:pt>
                <c:pt idx="4">
                  <c:v>-1.345</c:v>
                </c:pt>
                <c:pt idx="5">
                  <c:v>-1.575</c:v>
                </c:pt>
                <c:pt idx="6">
                  <c:v>-1.7749999999999977</c:v>
                </c:pt>
                <c:pt idx="7">
                  <c:v>-1.9350000000000001</c:v>
                </c:pt>
                <c:pt idx="8">
                  <c:v>-2.0349999999999997</c:v>
                </c:pt>
                <c:pt idx="9">
                  <c:v>-1.950000000000002</c:v>
                </c:pt>
                <c:pt idx="10">
                  <c:v>-1.6500000000000001</c:v>
                </c:pt>
                <c:pt idx="11">
                  <c:v>-1.05</c:v>
                </c:pt>
                <c:pt idx="12">
                  <c:v>-0.60000000000000064</c:v>
                </c:pt>
                <c:pt idx="13">
                  <c:v>-0.35000000000000031</c:v>
                </c:pt>
                <c:pt idx="14">
                  <c:v>-0.35000000000000031</c:v>
                </c:pt>
              </c:numCache>
            </c:numRef>
          </c:xVal>
          <c:yVal>
            <c:numRef>
              <c:f>'First Input'!$B$48:$B$62</c:f>
              <c:numCache>
                <c:formatCode>General</c:formatCode>
                <c:ptCount val="15"/>
                <c:pt idx="0">
                  <c:v>-0.27</c:v>
                </c:pt>
                <c:pt idx="1">
                  <c:v>-1.1000000000000001</c:v>
                </c:pt>
                <c:pt idx="2">
                  <c:v>-2.46</c:v>
                </c:pt>
                <c:pt idx="3">
                  <c:v>-4.33</c:v>
                </c:pt>
                <c:pt idx="4">
                  <c:v>-6.6899999999999995</c:v>
                </c:pt>
                <c:pt idx="5">
                  <c:v>-9.5</c:v>
                </c:pt>
                <c:pt idx="6">
                  <c:v>-12.9</c:v>
                </c:pt>
                <c:pt idx="7">
                  <c:v>-16.260000000000002</c:v>
                </c:pt>
                <c:pt idx="8">
                  <c:v>-19.91</c:v>
                </c:pt>
                <c:pt idx="9">
                  <c:v>-24.2</c:v>
                </c:pt>
                <c:pt idx="10">
                  <c:v>-28.459999999999987</c:v>
                </c:pt>
                <c:pt idx="11">
                  <c:v>-32.839999999999996</c:v>
                </c:pt>
                <c:pt idx="12">
                  <c:v>-37.71</c:v>
                </c:pt>
                <c:pt idx="13">
                  <c:v>-41.48</c:v>
                </c:pt>
                <c:pt idx="14">
                  <c:v>-45.25</c:v>
                </c:pt>
              </c:numCache>
            </c:numRef>
          </c:yVal>
          <c:smooth val="1"/>
        </c:ser>
        <c:dLbls>
          <c:showCatName val="1"/>
        </c:dLbls>
        <c:axId val="70463488"/>
        <c:axId val="70465024"/>
      </c:scatterChart>
      <c:valAx>
        <c:axId val="7046348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3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465024"/>
        <c:crosses val="autoZero"/>
        <c:crossBetween val="midCat"/>
      </c:valAx>
      <c:valAx>
        <c:axId val="7046502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3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463488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3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gency FB" pitchFamily="34" charset="0"/>
              </a:rPr>
              <a:t>Drag Coefficient versus Angle-of-Attack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Drag Coefficient Average, Control</c:v>
          </c:tx>
          <c:xVal>
            <c:numRef>
              <c:f>'Raw Data-SPC'!$J$9:$J$12</c:f>
              <c:numCache>
                <c:formatCode>General</c:formatCode>
                <c:ptCount val="4"/>
                <c:pt idx="0">
                  <c:v>-2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('Table 3.5'!$D$41,'Table 3.5'!$D$44,'Table 3.5'!$D$47,'Table 3.5'!$D$50)</c:f>
              <c:numCache>
                <c:formatCode>0.0000</c:formatCode>
                <c:ptCount val="4"/>
                <c:pt idx="0">
                  <c:v>3.8495883001293411E-2</c:v>
                </c:pt>
                <c:pt idx="1">
                  <c:v>3.836881875178929E-2</c:v>
                </c:pt>
                <c:pt idx="2">
                  <c:v>4.0509010680297775E-2</c:v>
                </c:pt>
                <c:pt idx="3">
                  <c:v>5.1398648296849925E-2</c:v>
                </c:pt>
              </c:numCache>
            </c:numRef>
          </c:yVal>
          <c:smooth val="1"/>
        </c:ser>
        <c:ser>
          <c:idx val="1"/>
          <c:order val="1"/>
          <c:tx>
            <c:v>Drag Coefficient Average, NPD-02</c:v>
          </c:tx>
          <c:spPr>
            <a:ln>
              <a:prstDash val="lgDash"/>
            </a:ln>
          </c:spPr>
          <c:xVal>
            <c:numRef>
              <c:f>'Raw Data-SPC'!$J$9:$J$12</c:f>
              <c:numCache>
                <c:formatCode>General</c:formatCode>
                <c:ptCount val="4"/>
                <c:pt idx="0">
                  <c:v>-2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('CH4 Data - NP'!$G$31,'CH4 Data - NP'!$G$10,'CH4 Data - NP'!$G$38,'CH4 Data - NP'!$G$45)</c:f>
              <c:numCache>
                <c:formatCode>0.0000</c:formatCode>
                <c:ptCount val="4"/>
                <c:pt idx="0">
                  <c:v>3.664040322715801E-2</c:v>
                </c:pt>
                <c:pt idx="1">
                  <c:v>3.5888835373981492E-2</c:v>
                </c:pt>
                <c:pt idx="2">
                  <c:v>3.9087741787046215E-2</c:v>
                </c:pt>
                <c:pt idx="3">
                  <c:v>4.9561736293155433E-2</c:v>
                </c:pt>
              </c:numCache>
            </c:numRef>
          </c:yVal>
          <c:smooth val="1"/>
        </c:ser>
        <c:ser>
          <c:idx val="2"/>
          <c:order val="2"/>
          <c:tx>
            <c:v>Drag Coefficient Average, NPD-04</c:v>
          </c:tx>
          <c:spPr>
            <a:ln>
              <a:prstDash val="sysDash"/>
            </a:ln>
          </c:spPr>
          <c:xVal>
            <c:numRef>
              <c:f>'Raw Data-SPC'!$J$9:$J$12</c:f>
              <c:numCache>
                <c:formatCode>General</c:formatCode>
                <c:ptCount val="4"/>
                <c:pt idx="0">
                  <c:v>-2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('CH4 Data - NP'!$G$52,'CH4 Data - NP'!$G$24,'CH4 Data - NP'!$G$59,'CH4 Data - NP'!$G$66)</c:f>
              <c:numCache>
                <c:formatCode>0.0000</c:formatCode>
                <c:ptCount val="4"/>
                <c:pt idx="0">
                  <c:v>3.9300767030264812E-2</c:v>
                </c:pt>
                <c:pt idx="1">
                  <c:v>3.6321485221468781E-2</c:v>
                </c:pt>
                <c:pt idx="2">
                  <c:v>4.0859012267061477E-2</c:v>
                </c:pt>
                <c:pt idx="3">
                  <c:v>5.1073317910219032E-2</c:v>
                </c:pt>
              </c:numCache>
            </c:numRef>
          </c:yVal>
          <c:smooth val="1"/>
        </c:ser>
        <c:axId val="70168960"/>
        <c:axId val="70170880"/>
      </c:scatterChart>
      <c:valAx>
        <c:axId val="70168960"/>
        <c:scaling>
          <c:orientation val="minMax"/>
          <c:max val="4"/>
          <c:min val="-2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of Attack (degrees)</a:t>
                </a:r>
              </a:p>
            </c:rich>
          </c:tx>
          <c:layout/>
        </c:title>
        <c:numFmt formatCode="General" sourceLinked="1"/>
        <c:tickLblPos val="low"/>
        <c:crossAx val="70170880"/>
        <c:crosses val="autoZero"/>
        <c:crossBetween val="midCat"/>
      </c:valAx>
      <c:valAx>
        <c:axId val="70170880"/>
        <c:scaling>
          <c:orientation val="minMax"/>
          <c:max val="5.2000000000000407E-2"/>
          <c:min val="3.5000000000000211E-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Drag Coefficient</a:t>
                </a:r>
              </a:p>
            </c:rich>
          </c:tx>
          <c:layout/>
        </c:title>
        <c:numFmt formatCode="0.0000" sourceLinked="1"/>
        <c:majorTickMark val="in"/>
        <c:tickLblPos val="low"/>
        <c:crossAx val="70168960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>
          <a:latin typeface="+mj-lt"/>
          <a:cs typeface="Arial" pitchFamily="34" charset="0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gency FB" pitchFamily="34" charset="0"/>
              </a:rPr>
              <a:t>Lift-to-Drag Ratio versus Angle-of-Attack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Lift-to-Drag Ratio Average, Control</c:v>
          </c:tx>
          <c:xVal>
            <c:numRef>
              <c:f>'Raw Data-SPC'!$J$9:$J$12</c:f>
              <c:numCache>
                <c:formatCode>General</c:formatCode>
                <c:ptCount val="4"/>
                <c:pt idx="0">
                  <c:v>-2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('Table 3.5'!$E$41,'Table 3.5'!$E$44,'Table 3.5'!$E$47,'Table 3.5'!$E$50)</c:f>
              <c:numCache>
                <c:formatCode>0.0000</c:formatCode>
                <c:ptCount val="4"/>
                <c:pt idx="0">
                  <c:v>17.965583653932196</c:v>
                </c:pt>
                <c:pt idx="1">
                  <c:v>22.860512278865869</c:v>
                </c:pt>
                <c:pt idx="2">
                  <c:v>26.22625141009723</c:v>
                </c:pt>
                <c:pt idx="3">
                  <c:v>23.732326825402829</c:v>
                </c:pt>
              </c:numCache>
            </c:numRef>
          </c:yVal>
          <c:smooth val="1"/>
        </c:ser>
        <c:ser>
          <c:idx val="1"/>
          <c:order val="1"/>
          <c:tx>
            <c:v>Lift-to-Drag Ratio Average, NPD-02</c:v>
          </c:tx>
          <c:spPr>
            <a:ln>
              <a:prstDash val="lgDash"/>
            </a:ln>
          </c:spPr>
          <c:xVal>
            <c:numRef>
              <c:f>'Raw Data-SPC'!$J$9:$J$12</c:f>
              <c:numCache>
                <c:formatCode>General</c:formatCode>
                <c:ptCount val="4"/>
                <c:pt idx="0">
                  <c:v>-2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('CH4 Data - NP'!$G$34,'CH4 Data - NP'!$G$13,'CH4 Data - NP'!$G$41,'CH4 Data - NP'!$G$48)</c:f>
              <c:numCache>
                <c:formatCode>0.0000</c:formatCode>
                <c:ptCount val="4"/>
                <c:pt idx="0">
                  <c:v>18.94277183922279</c:v>
                </c:pt>
                <c:pt idx="1">
                  <c:v>25.147626054415433</c:v>
                </c:pt>
                <c:pt idx="2">
                  <c:v>27.761805667583133</c:v>
                </c:pt>
                <c:pt idx="3">
                  <c:v>25.204471427958829</c:v>
                </c:pt>
              </c:numCache>
            </c:numRef>
          </c:yVal>
          <c:smooth val="1"/>
        </c:ser>
        <c:ser>
          <c:idx val="2"/>
          <c:order val="2"/>
          <c:tx>
            <c:v>Lift-to-Drag Ratio Average, NPD-04</c:v>
          </c:tx>
          <c:spPr>
            <a:ln>
              <a:prstDash val="sysDash"/>
            </a:ln>
          </c:spPr>
          <c:xVal>
            <c:numRef>
              <c:f>'Raw Data-SPC'!$J$9:$J$12</c:f>
              <c:numCache>
                <c:formatCode>General</c:formatCode>
                <c:ptCount val="4"/>
                <c:pt idx="0">
                  <c:v>-2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</c:numCache>
            </c:numRef>
          </c:xVal>
          <c:yVal>
            <c:numRef>
              <c:f>('CH4 Data - NP'!$G$55,'CH4 Data - NP'!$G$27,'CH4 Data - NP'!$G$62,'CH4 Data - NP'!$G$69)</c:f>
              <c:numCache>
                <c:formatCode>0.0000</c:formatCode>
                <c:ptCount val="4"/>
                <c:pt idx="0">
                  <c:v>17.877268866654873</c:v>
                </c:pt>
                <c:pt idx="1">
                  <c:v>24.738865728646541</c:v>
                </c:pt>
                <c:pt idx="2">
                  <c:v>26.469127400322751</c:v>
                </c:pt>
                <c:pt idx="3">
                  <c:v>24.482746807595522</c:v>
                </c:pt>
              </c:numCache>
            </c:numRef>
          </c:yVal>
          <c:smooth val="1"/>
        </c:ser>
        <c:axId val="70796032"/>
        <c:axId val="70797952"/>
      </c:scatterChart>
      <c:valAx>
        <c:axId val="70796032"/>
        <c:scaling>
          <c:orientation val="minMax"/>
          <c:max val="4"/>
          <c:min val="-2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 of Attack (degrees)</a:t>
                </a:r>
              </a:p>
            </c:rich>
          </c:tx>
          <c:layout/>
        </c:title>
        <c:numFmt formatCode="General" sourceLinked="1"/>
        <c:tickLblPos val="low"/>
        <c:crossAx val="70797952"/>
        <c:crosses val="autoZero"/>
        <c:crossBetween val="midCat"/>
      </c:valAx>
      <c:valAx>
        <c:axId val="70797952"/>
        <c:scaling>
          <c:orientation val="minMax"/>
          <c:max val="29"/>
          <c:min val="17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Lift-to-Drag Ratio </a:t>
                </a:r>
              </a:p>
            </c:rich>
          </c:tx>
          <c:layout/>
        </c:title>
        <c:numFmt formatCode="0.0000" sourceLinked="1"/>
        <c:majorTickMark val="in"/>
        <c:tickLblPos val="low"/>
        <c:crossAx val="70796032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>
          <a:latin typeface="+mj-lt"/>
          <a:cs typeface="Arial" pitchFamily="34" charset="0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gency FB" pitchFamily="34" charset="0"/>
              </a:rPr>
              <a:t>Lift Coefficient versus Drag Coefficient </a:t>
            </a:r>
          </a:p>
        </c:rich>
      </c:tx>
      <c:layout/>
    </c:title>
    <c:plotArea>
      <c:layout/>
      <c:scatterChart>
        <c:scatterStyle val="smoothMarker"/>
        <c:ser>
          <c:idx val="3"/>
          <c:order val="3"/>
          <c:tx>
            <c:strRef>
              <c:f>"Drag Coefficient Average, Control"</c:f>
            </c:strRef>
          </c:tx>
          <c:xVal>
            <c:numRef>
              <c:f>'Raw Data-SPC'!$J$9:$J$12</c:f>
            </c:numRef>
          </c:xVal>
          <c:yVal>
            <c:numRef>
              <c:f>('Table 3.5'!$D$41,'Table 3.5'!$D$44,'Table 3.5'!$D$47,'Table 3.5'!$D$50)</c:f>
            </c:numRef>
          </c:yVal>
          <c:smooth val="1"/>
        </c:ser>
        <c:ser>
          <c:idx val="4"/>
          <c:order val="4"/>
          <c:tx>
            <c:strRef>
              <c:f>"Drag Coefficient Average, NPD-02"</c:f>
            </c:strRef>
          </c:tx>
          <c:spPr>
            <a:ln>
              <a:prstDash val="lgDash"/>
            </a:ln>
          </c:spPr>
          <c:xVal>
            <c:numRef>
              <c:f>'Raw Data-SPC'!$J$9:$J$12</c:f>
            </c:numRef>
          </c:xVal>
          <c:yVal>
            <c:numRef>
              <c:f>('CH4 Data - NP'!$G$31,'CH4 Data - NP'!$G$10,'CH4 Data - NP'!$G$38,'CH4 Data - NP'!$G$45)</c:f>
            </c:numRef>
          </c:yVal>
          <c:smooth val="1"/>
        </c:ser>
        <c:ser>
          <c:idx val="5"/>
          <c:order val="5"/>
          <c:tx>
            <c:strRef>
              <c:f>"Drag Coefficient Average, NPD-04"</c:f>
            </c:strRef>
          </c:tx>
          <c:spPr>
            <a:ln>
              <a:prstDash val="sysDash"/>
            </a:ln>
          </c:spPr>
          <c:xVal>
            <c:numRef>
              <c:f>'Raw Data-SPC'!$J$9:$J$12</c:f>
            </c:numRef>
          </c:xVal>
          <c:yVal>
            <c:numRef>
              <c:f>('CH4 Data - NP'!$G$52,'CH4 Data - NP'!$G$24,'CH4 Data - NP'!$G$59,'CH4 Data - NP'!$G$66)</c:f>
            </c:numRef>
          </c:yVal>
          <c:smooth val="1"/>
        </c:ser>
        <c:ser>
          <c:idx val="0"/>
          <c:order val="0"/>
          <c:tx>
            <c:v>Average, Control</c:v>
          </c:tx>
          <c:xVal>
            <c:numRef>
              <c:f>('Table 3.5'!$D$41,'Table 3.5'!$D$44,'Table 3.5'!$D$47,'Table 3.5'!$D$50)</c:f>
              <c:numCache>
                <c:formatCode>0.0000</c:formatCode>
                <c:ptCount val="4"/>
                <c:pt idx="0">
                  <c:v>3.8495883001293391E-2</c:v>
                </c:pt>
                <c:pt idx="1">
                  <c:v>3.8368818751789283E-2</c:v>
                </c:pt>
                <c:pt idx="2">
                  <c:v>4.0509010680297775E-2</c:v>
                </c:pt>
                <c:pt idx="3">
                  <c:v>5.1398648296849925E-2</c:v>
                </c:pt>
              </c:numCache>
            </c:numRef>
          </c:xVal>
          <c:yVal>
            <c:numRef>
              <c:f>('Table 3.5'!$C$41,'Table 3.5'!$C$44,'Table 3.5'!$C$47,'Table 3.5'!$C$50)</c:f>
              <c:numCache>
                <c:formatCode>0.0000</c:formatCode>
                <c:ptCount val="4"/>
                <c:pt idx="0">
                  <c:v>0.6916010063917406</c:v>
                </c:pt>
                <c:pt idx="1">
                  <c:v>0.87713085220088383</c:v>
                </c:pt>
                <c:pt idx="2">
                  <c:v>1.0623994984758018</c:v>
                </c:pt>
                <c:pt idx="3">
                  <c:v>1.2198095197647778</c:v>
                </c:pt>
              </c:numCache>
            </c:numRef>
          </c:yVal>
          <c:smooth val="1"/>
        </c:ser>
        <c:ser>
          <c:idx val="1"/>
          <c:order val="1"/>
          <c:tx>
            <c:v>Average, NPD-02</c:v>
          </c:tx>
          <c:spPr>
            <a:ln>
              <a:prstDash val="lgDash"/>
            </a:ln>
          </c:spPr>
          <c:xVal>
            <c:numRef>
              <c:f>('CH4 Data - NP'!$G$31,'CH4 Data - NP'!$G$10,'CH4 Data - NP'!$G$38,'CH4 Data - NP'!$G$45)</c:f>
              <c:numCache>
                <c:formatCode>0.0000</c:formatCode>
                <c:ptCount val="4"/>
                <c:pt idx="0">
                  <c:v>3.6640403227157899E-2</c:v>
                </c:pt>
                <c:pt idx="1">
                  <c:v>3.5888835373981492E-2</c:v>
                </c:pt>
                <c:pt idx="2">
                  <c:v>3.9087741787046201E-2</c:v>
                </c:pt>
                <c:pt idx="3">
                  <c:v>4.9561736293155384E-2</c:v>
                </c:pt>
              </c:numCache>
            </c:numRef>
          </c:xVal>
          <c:yVal>
            <c:numRef>
              <c:f>('CH4 Data - NP'!$G$33,'CH4 Data - NP'!$G$12,'CH4 Data - NP'!$G$40,'CH4 Data - NP'!$G$47)</c:f>
              <c:numCache>
                <c:formatCode>0.0000</c:formatCode>
                <c:ptCount val="4"/>
                <c:pt idx="0">
                  <c:v>0.69405070001356894</c:v>
                </c:pt>
                <c:pt idx="1">
                  <c:v>0.90248862397398311</c:v>
                </c:pt>
                <c:pt idx="2">
                  <c:v>1.0850058216165579</c:v>
                </c:pt>
                <c:pt idx="3">
                  <c:v>1.2489854574408634</c:v>
                </c:pt>
              </c:numCache>
            </c:numRef>
          </c:yVal>
          <c:smooth val="1"/>
        </c:ser>
        <c:ser>
          <c:idx val="2"/>
          <c:order val="2"/>
          <c:tx>
            <c:v>Average, NPD-04</c:v>
          </c:tx>
          <c:spPr>
            <a:ln>
              <a:prstDash val="sysDash"/>
            </a:ln>
          </c:spPr>
          <c:xVal>
            <c:numRef>
              <c:f>('CH4 Data - NP'!$G$52,'CH4 Data - NP'!$G$24,'CH4 Data - NP'!$G$59,'CH4 Data - NP'!$G$66)</c:f>
              <c:numCache>
                <c:formatCode>0.0000</c:formatCode>
                <c:ptCount val="4"/>
                <c:pt idx="0">
                  <c:v>3.9300767030264742E-2</c:v>
                </c:pt>
                <c:pt idx="1">
                  <c:v>3.6321485221468774E-2</c:v>
                </c:pt>
                <c:pt idx="2">
                  <c:v>4.0859012267061477E-2</c:v>
                </c:pt>
                <c:pt idx="3">
                  <c:v>5.1073317910218984E-2</c:v>
                </c:pt>
              </c:numCache>
            </c:numRef>
          </c:xVal>
          <c:yVal>
            <c:numRef>
              <c:f>('CH4 Data - NP'!$G$54,'CH4 Data - NP'!$G$26,'CH4 Data - NP'!$G$61,'CH4 Data - NP'!$G$68)</c:f>
              <c:numCache>
                <c:formatCode>0.0000</c:formatCode>
                <c:ptCount val="4"/>
                <c:pt idx="0">
                  <c:v>0.70247818834457965</c:v>
                </c:pt>
                <c:pt idx="1">
                  <c:v>0.89846601441399454</c:v>
                </c:pt>
                <c:pt idx="2">
                  <c:v>1.0812803524239758</c:v>
                </c:pt>
                <c:pt idx="3">
                  <c:v>1.2502738890154568</c:v>
                </c:pt>
              </c:numCache>
            </c:numRef>
          </c:yVal>
          <c:smooth val="1"/>
        </c:ser>
        <c:axId val="70921600"/>
        <c:axId val="70927872"/>
      </c:scatterChart>
      <c:valAx>
        <c:axId val="70921600"/>
        <c:scaling>
          <c:orientation val="minMax"/>
          <c:max val="5.3000000000000012E-2"/>
          <c:min val="3.500000000000001E-2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Drag Coefficient </a:t>
                </a:r>
              </a:p>
            </c:rich>
          </c:tx>
          <c:layout/>
        </c:title>
        <c:numFmt formatCode="0.0000" sourceLinked="1"/>
        <c:tickLblPos val="low"/>
        <c:crossAx val="70927872"/>
        <c:crosses val="autoZero"/>
        <c:crossBetween val="midCat"/>
      </c:valAx>
      <c:valAx>
        <c:axId val="70927872"/>
        <c:scaling>
          <c:orientation val="minMax"/>
          <c:max val="1.3"/>
          <c:min val="0.60000000000000064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Lift Coefficient</a:t>
                </a:r>
              </a:p>
            </c:rich>
          </c:tx>
          <c:layout/>
        </c:title>
        <c:numFmt formatCode="0.0000" sourceLinked="1"/>
        <c:majorTickMark val="in"/>
        <c:tickLblPos val="low"/>
        <c:crossAx val="70921600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>
          <a:latin typeface="+mj-lt"/>
          <a:cs typeface="Arial" pitchFamily="34" charset="0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gency FB" pitchFamily="34" charset="0"/>
              </a:rPr>
              <a:t>Overall Drag Coefficient versus Angle-of-Attack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Drag Coefficient Average, Control</c:v>
          </c:tx>
          <c:xVal>
            <c:numRef>
              <c:f>'WJC DATA'!$K$1:$K$3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('WJC DATA'!$F$4,'WJC DATA'!$F$7,'WJC DATA'!$F$10)</c:f>
              <c:numCache>
                <c:formatCode>0.0000</c:formatCode>
                <c:ptCount val="3"/>
                <c:pt idx="0">
                  <c:v>1.1374503196590651E-2</c:v>
                </c:pt>
                <c:pt idx="1">
                  <c:v>1.2776932737894667E-2</c:v>
                </c:pt>
                <c:pt idx="2">
                  <c:v>1.58619640931515E-2</c:v>
                </c:pt>
              </c:numCache>
            </c:numRef>
          </c:yVal>
          <c:smooth val="1"/>
        </c:ser>
        <c:ser>
          <c:idx val="1"/>
          <c:order val="1"/>
          <c:tx>
            <c:v>Drag Coefficient Average, LWJ-01</c:v>
          </c:tx>
          <c:spPr>
            <a:ln>
              <a:prstDash val="lgDash"/>
            </a:ln>
          </c:spPr>
          <c:xVal>
            <c:numRef>
              <c:f>'WJC DATA'!$K$1:$K$3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('CH5 Tables'!$I$9,'CH5 Tables'!$I$49,'CH5 Tables'!$I$59)</c:f>
              <c:numCache>
                <c:formatCode>0.00000</c:formatCode>
                <c:ptCount val="3"/>
                <c:pt idx="0">
                  <c:v>1.1216012428287191E-2</c:v>
                </c:pt>
                <c:pt idx="1">
                  <c:v>1.3558477585650451E-2</c:v>
                </c:pt>
                <c:pt idx="2">
                  <c:v>1.6835322013026531E-2</c:v>
                </c:pt>
              </c:numCache>
            </c:numRef>
          </c:yVal>
          <c:smooth val="1"/>
        </c:ser>
        <c:ser>
          <c:idx val="2"/>
          <c:order val="2"/>
          <c:tx>
            <c:v>Drag Coefficient Average, NLWJ-01</c:v>
          </c:tx>
          <c:spPr>
            <a:ln>
              <a:prstDash val="sysDash"/>
            </a:ln>
          </c:spPr>
          <c:xVal>
            <c:numRef>
              <c:f>'WJC DATA'!$K$1:$K$3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('CH5 Tables'!$I$29,'CH5 Tables'!$I$69,'CH5 Tables'!$I$79)</c:f>
              <c:numCache>
                <c:formatCode>0.00000</c:formatCode>
                <c:ptCount val="3"/>
                <c:pt idx="0">
                  <c:v>1.0973141701055665E-2</c:v>
                </c:pt>
                <c:pt idx="1">
                  <c:v>1.2573616039613119E-2</c:v>
                </c:pt>
                <c:pt idx="2">
                  <c:v>1.5971113873046471E-2</c:v>
                </c:pt>
              </c:numCache>
            </c:numRef>
          </c:yVal>
          <c:smooth val="1"/>
        </c:ser>
        <c:axId val="70983680"/>
        <c:axId val="70985600"/>
      </c:scatterChart>
      <c:valAx>
        <c:axId val="70983680"/>
        <c:scaling>
          <c:orientation val="minMax"/>
          <c:max val="4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Angle-of-Attack (degrees)</a:t>
                </a:r>
              </a:p>
            </c:rich>
          </c:tx>
          <c:layout/>
        </c:title>
        <c:numFmt formatCode="General" sourceLinked="1"/>
        <c:tickLblPos val="nextTo"/>
        <c:crossAx val="70985600"/>
        <c:crosses val="autoZero"/>
        <c:crossBetween val="midCat"/>
        <c:majorUnit val="1"/>
      </c:valAx>
      <c:valAx>
        <c:axId val="70985600"/>
        <c:scaling>
          <c:orientation val="minMax"/>
          <c:max val="1.7000000000000022E-2"/>
          <c:min val="1.0700000000000041E-2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Coefficient of Drag</a:t>
                </a:r>
              </a:p>
            </c:rich>
          </c:tx>
          <c:layout/>
        </c:title>
        <c:numFmt formatCode="0.0000" sourceLinked="1"/>
        <c:tickLblPos val="nextTo"/>
        <c:crossAx val="70983680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>
          <a:latin typeface="+mj-lt"/>
          <a:cs typeface="Arial" pitchFamily="34" charset="0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gency FB" pitchFamily="34" charset="0"/>
              </a:rPr>
              <a:t>Overall Lift Coefficient versus Angle-of-Attack</a:t>
            </a:r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v>Lift Coefficient Average, Control</c:v>
          </c:tx>
          <c:xVal>
            <c:numRef>
              <c:f>'WJC DATA'!$K$1:$K$3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('WJC DATA'!$E$4,'WJC DATA'!$E$7,'WJC DATA'!$E$10)</c:f>
              <c:numCache>
                <c:formatCode>0.0000</c:formatCode>
                <c:ptCount val="3"/>
                <c:pt idx="0">
                  <c:v>0.35329929112587388</c:v>
                </c:pt>
                <c:pt idx="1">
                  <c:v>0.41067925258141624</c:v>
                </c:pt>
                <c:pt idx="2">
                  <c:v>0.46551799751052181</c:v>
                </c:pt>
              </c:numCache>
            </c:numRef>
          </c:yVal>
          <c:smooth val="1"/>
        </c:ser>
        <c:ser>
          <c:idx val="1"/>
          <c:order val="1"/>
          <c:tx>
            <c:v>Lift Coefficient Average, LWJ-01</c:v>
          </c:tx>
          <c:spPr>
            <a:ln>
              <a:prstDash val="lgDash"/>
            </a:ln>
          </c:spPr>
          <c:xVal>
            <c:numRef>
              <c:f>'WJC DATA'!$K$1:$K$3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('CH5 Tables'!$I$7,'CH5 Tables'!$I$47,'CH5 Tables'!$I$57)</c:f>
              <c:numCache>
                <c:formatCode>0.00000</c:formatCode>
                <c:ptCount val="3"/>
                <c:pt idx="0">
                  <c:v>0.36541134523814706</c:v>
                </c:pt>
                <c:pt idx="1">
                  <c:v>0.42042417525819903</c:v>
                </c:pt>
                <c:pt idx="2">
                  <c:v>0.47441596833292865</c:v>
                </c:pt>
              </c:numCache>
            </c:numRef>
          </c:yVal>
          <c:smooth val="1"/>
        </c:ser>
        <c:ser>
          <c:idx val="2"/>
          <c:order val="2"/>
          <c:tx>
            <c:v>Lift Coefficient Average, NLWJ-01</c:v>
          </c:tx>
          <c:spPr>
            <a:ln>
              <a:prstDash val="sysDash"/>
            </a:ln>
          </c:spPr>
          <c:xVal>
            <c:numRef>
              <c:f>'WJC DATA'!$K$1:$K$3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('CH5 Tables'!$I$27,'CH5 Tables'!$I$67,'CH5 Tables'!$I$77)</c:f>
              <c:numCache>
                <c:formatCode>0.00000</c:formatCode>
                <c:ptCount val="3"/>
                <c:pt idx="0">
                  <c:v>0.36467036264715097</c:v>
                </c:pt>
                <c:pt idx="1">
                  <c:v>0.41617933657625439</c:v>
                </c:pt>
                <c:pt idx="2">
                  <c:v>0.46994190498963473</c:v>
                </c:pt>
              </c:numCache>
            </c:numRef>
          </c:yVal>
          <c:smooth val="1"/>
        </c:ser>
        <c:axId val="70844800"/>
        <c:axId val="70846720"/>
      </c:scatterChart>
      <c:valAx>
        <c:axId val="70844800"/>
        <c:scaling>
          <c:orientation val="minMax"/>
          <c:max val="4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Angle-of-Attack (degrees)</a:t>
                </a:r>
              </a:p>
            </c:rich>
          </c:tx>
          <c:layout/>
        </c:title>
        <c:numFmt formatCode="General" sourceLinked="1"/>
        <c:tickLblPos val="nextTo"/>
        <c:crossAx val="70846720"/>
        <c:crosses val="autoZero"/>
        <c:crossBetween val="midCat"/>
        <c:majorUnit val="1"/>
      </c:valAx>
      <c:valAx>
        <c:axId val="70846720"/>
        <c:scaling>
          <c:orientation val="minMax"/>
          <c:max val="0.49000000000000032"/>
          <c:min val="0.35000000000000031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Lift Coefficient</a:t>
                </a:r>
              </a:p>
            </c:rich>
          </c:tx>
          <c:layout/>
        </c:title>
        <c:numFmt formatCode="0.0000" sourceLinked="1"/>
        <c:tickLblPos val="nextTo"/>
        <c:crossAx val="70844800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>
          <a:latin typeface="+mj-lt"/>
          <a:cs typeface="Arial" pitchFamily="34" charset="0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8ED0844-B09C-4D8F-AA8F-8E748073FFE1}" type="datetimeFigureOut">
              <a:rPr lang="en-US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fdaf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CC9B2D-78A3-40EC-92B8-15AB7919B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7E527DA-167C-4FEC-A326-E15D215CF9A8}" type="datetimeFigureOut">
              <a:rPr lang="en-US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fdaf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F78971D-584E-4DD4-98D5-1E460B9D8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fdaf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fdaf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33C5F-F6DC-4156-9D11-22D8BCB19C5E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179A27A3-5D07-4778-9A54-038EB97FFC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96C3E-AB3A-44E6-9547-A2B204C36349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5C104-7673-485F-81DE-39E9585980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13B6A7-7F9E-4325-B11E-9DCFF05346E6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EA975-43E5-495E-8FF7-397C424E6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F617B-38FA-400D-808A-96FD38E72094}" type="datetimeFigureOut">
              <a:rPr lang="en-US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48A8B-BED7-4C0C-94A4-C70ABA2FD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DB9B-648B-499B-92EF-DBCBF01CB291}" type="datetimeFigureOut">
              <a:rPr lang="en-US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3500D-71FB-451E-9C91-EAD33B4EF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5F8359-AA36-425B-9D73-841D54043A76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120D9A46-82E2-4F4B-BDA6-3E520FB2C5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0DB9B0-5E44-431B-8FFE-E2D2971D816A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DDE1F-1F8C-4CC3-8A61-7EE05BD9CF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00EC-5C8D-43DE-A127-5004F1A95390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22541-B3F0-45DD-9643-3117A20AA5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6DDB47-368E-444A-9B3C-D76A37FC7B9E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F33812AB-4257-4BBE-9F7F-DE18942207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26C4A3-C82A-438C-B7A0-6F8CC21FF15B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DB051-D3DB-4DCC-8022-935797E468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1B65DD-A9EC-4062-B2D9-7B5C16177A49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79391-4560-4449-98C2-9D691E611F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5AFA41-C601-44F0-8D5E-84BDA350B820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23268-F5A1-4EAE-AE2A-9DD7261DA7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45BCE0-5A51-4F3B-AFE5-A7B006C02E2F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8A77C-C05F-46B6-A264-7A9E337B99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01E0641-2BA1-454A-960E-997CAABD3324}" type="datetimeFigureOut">
              <a:rPr lang="en-US" smtClean="0"/>
              <a:pPr>
                <a:defRPr/>
              </a:pPr>
              <a:t>9/18/2009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D6FC7D8-717B-420E-8C83-0E1BE9C1F8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76400"/>
            <a:ext cx="56896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934200" y="5562600"/>
            <a:ext cx="2514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0"/>
                <a:cs typeface="David" pitchFamily="34" charset="-79"/>
              </a:rPr>
              <a:t>UNLV</a:t>
            </a:r>
          </a:p>
        </p:txBody>
      </p:sp>
      <p:sp>
        <p:nvSpPr>
          <p:cNvPr id="18434" name="Title 3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latin typeface="Cambria Math" pitchFamily="18" charset="0"/>
                <a:ea typeface="Cambria Math" pitchFamily="18" charset="0"/>
              </a:rPr>
              <a:t>UNLV-Unmanned Aerial Vehicle (UAV) </a:t>
            </a:r>
            <a:br>
              <a:rPr lang="en-US" b="1" dirty="0" smtClean="0">
                <a:latin typeface="Cambria Math" pitchFamily="18" charset="0"/>
                <a:ea typeface="Cambria Math" pitchFamily="18" charset="0"/>
              </a:rPr>
            </a:br>
            <a:r>
              <a:rPr lang="en-US" b="1" dirty="0" smtClean="0">
                <a:latin typeface="Cambria Math" pitchFamily="18" charset="0"/>
                <a:ea typeface="Cambria Math" pitchFamily="18" charset="0"/>
              </a:rPr>
              <a:t>Thin-Film Solar Cell Initiative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800" dirty="0" smtClean="0"/>
          </a:p>
        </p:txBody>
      </p:sp>
      <p:sp>
        <p:nvSpPr>
          <p:cNvPr id="18435" name="Subtitle 4"/>
          <p:cNvSpPr>
            <a:spLocks noGrp="1"/>
          </p:cNvSpPr>
          <p:nvPr>
            <p:ph type="subTitle" idx="1"/>
          </p:nvPr>
        </p:nvSpPr>
        <p:spPr>
          <a:xfrm>
            <a:off x="5638800" y="2209800"/>
            <a:ext cx="3505200" cy="2743200"/>
          </a:xfrm>
        </p:spPr>
        <p:txBody>
          <a:bodyPr>
            <a:normAutofit fontScale="85000" lnSpcReduction="20000"/>
          </a:bodyPr>
          <a:lstStyle/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  <a:latin typeface="Agency FB" pitchFamily="34" charset="0"/>
              </a:rPr>
              <a:t>Ann Marie </a:t>
            </a:r>
            <a:r>
              <a:rPr lang="en-US" sz="3600" dirty="0" err="1" smtClean="0">
                <a:solidFill>
                  <a:schemeClr val="tx1"/>
                </a:solidFill>
                <a:latin typeface="Agency FB" pitchFamily="34" charset="0"/>
              </a:rPr>
              <a:t>Frappier</a:t>
            </a:r>
            <a:endParaRPr lang="en-US" sz="36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  <a:latin typeface="Agency FB" pitchFamily="34" charset="0"/>
              </a:rPr>
              <a:t>Wade McElroy</a:t>
            </a:r>
          </a:p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  <a:latin typeface="Agency FB" pitchFamily="34" charset="0"/>
              </a:rPr>
              <a:t>David Glaser</a:t>
            </a:r>
          </a:p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  <a:latin typeface="Agency FB" pitchFamily="34" charset="0"/>
              </a:rPr>
              <a:t>Louis </a:t>
            </a:r>
            <a:r>
              <a:rPr lang="en-US" sz="3600" dirty="0" err="1" smtClean="0">
                <a:solidFill>
                  <a:schemeClr val="tx1"/>
                </a:solidFill>
                <a:latin typeface="Agency FB" pitchFamily="34" charset="0"/>
              </a:rPr>
              <a:t>Dube</a:t>
            </a:r>
            <a:endParaRPr lang="en-US" sz="3600" dirty="0" smtClean="0">
              <a:solidFill>
                <a:schemeClr val="tx1"/>
              </a:solidFill>
              <a:latin typeface="Agency FB" pitchFamily="34" charset="0"/>
            </a:endParaRPr>
          </a:p>
          <a:p>
            <a:pPr algn="ctr" eaLnBrk="1" hangingPunct="1"/>
            <a:r>
              <a:rPr lang="en-US" sz="3600" dirty="0" smtClean="0">
                <a:solidFill>
                  <a:schemeClr val="tx1"/>
                </a:solidFill>
                <a:latin typeface="Agency FB" pitchFamily="34" charset="0"/>
              </a:rPr>
              <a:t>Dr. Darrell Pepper</a:t>
            </a:r>
          </a:p>
          <a:p>
            <a:pPr algn="ctr"/>
            <a:r>
              <a:rPr lang="en-US" sz="2100" dirty="0" smtClean="0">
                <a:latin typeface="Adobe Caslon Pro Bold"/>
                <a:cs typeface="Courier New" pitchFamily="49" charset="0"/>
              </a:rPr>
              <a:t>September 18, 2009</a:t>
            </a:r>
            <a:endParaRPr lang="en-US" sz="2100" dirty="0" smtClean="0">
              <a:solidFill>
                <a:schemeClr val="tx1"/>
              </a:solidFill>
              <a:latin typeface="Adobe Caslon Pro Bold"/>
              <a:cs typeface="Courier New" pitchFamily="49" charset="0"/>
            </a:endParaRPr>
          </a:p>
        </p:txBody>
      </p:sp>
      <p:pic>
        <p:nvPicPr>
          <p:cNvPr id="7" name="Picture 6" descr="re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/>
          </p:cNvSpPr>
          <p:nvPr>
            <p:ph type="title"/>
          </p:nvPr>
        </p:nvSpPr>
        <p:spPr>
          <a:xfrm>
            <a:off x="0" y="2667000"/>
            <a:ext cx="3429000" cy="1295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Final Design </a:t>
            </a:r>
            <a:endParaRPr lang="en-US" sz="4000" b="1" dirty="0" smtClean="0">
              <a:solidFill>
                <a:srgbClr val="969696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" name="Picture 2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GreatSolarFlight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3475" y="0"/>
            <a:ext cx="4337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reatSailplaneFlightDiagr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3475" y="0"/>
            <a:ext cx="43370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2" name="Right Arrow 11"/>
          <p:cNvSpPr/>
          <p:nvPr/>
        </p:nvSpPr>
        <p:spPr>
          <a:xfrm>
            <a:off x="2971800" y="3429000"/>
            <a:ext cx="457200" cy="460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4-Point Star 7"/>
          <p:cNvSpPr/>
          <p:nvPr/>
        </p:nvSpPr>
        <p:spPr>
          <a:xfrm>
            <a:off x="4572000" y="3429000"/>
            <a:ext cx="76200" cy="762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724400" y="3429000"/>
            <a:ext cx="533400" cy="762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-12700"/>
            <a:ext cx="3657600" cy="688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Sailplane Design</a:t>
            </a:r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0600" y="685800"/>
            <a:ext cx="68834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Fuselage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Agency FB" pitchFamily="34" charset="0"/>
              </a:rPr>
              <a:t>Airfoil Design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NACA 63-806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Preserve laminar flow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Accelerate flow into wing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Produce lift</a:t>
            </a:r>
          </a:p>
          <a:p>
            <a:r>
              <a:rPr lang="en-US" sz="2600" dirty="0" smtClean="0">
                <a:latin typeface="Agency FB" pitchFamily="34" charset="0"/>
              </a:rPr>
              <a:t>Design Method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Airfoil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Taper after wing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76400"/>
            <a:ext cx="41941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81000" y="5334000"/>
          <a:ext cx="6477000" cy="121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7086600" y="1676400"/>
          <a:ext cx="1752600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1676400"/>
            <a:ext cx="43434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Specifications</a:t>
            </a:r>
            <a:endParaRPr lang="en-US" sz="4000" dirty="0"/>
          </a:p>
        </p:txBody>
      </p:sp>
      <p:pic>
        <p:nvPicPr>
          <p:cNvPr id="7" name="Picture 6" descr="reb.gif"/>
          <p:cNvPicPr>
            <a:picLocks noChangeAspect="1"/>
          </p:cNvPicPr>
          <p:nvPr/>
        </p:nvPicPr>
        <p:blipFill>
          <a:blip r:embed="rId2">
            <a:lum bright="50000"/>
          </a:blip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9" name="Group 3"/>
          <p:cNvGraphicFramePr>
            <a:graphicFrameLocks noGrp="1"/>
          </p:cNvGraphicFramePr>
          <p:nvPr>
            <p:ph sz="half" idx="2"/>
          </p:nvPr>
        </p:nvGraphicFramePr>
        <p:xfrm>
          <a:off x="533400" y="1447800"/>
          <a:ext cx="8001000" cy="5029200"/>
        </p:xfrm>
        <a:graphic>
          <a:graphicData uri="http://schemas.openxmlformats.org/drawingml/2006/table">
            <a:tbl>
              <a:tblPr/>
              <a:tblGrid>
                <a:gridCol w="6091238"/>
                <a:gridCol w="1909762"/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Wing Span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108”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Length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70”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Ground Height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18”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Wing Area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1404 in²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Aspect Ratio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8.3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Solar Panel Area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1250 in²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Panel Power Production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78 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Weight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gency FB" pitchFamily="34" charset="0"/>
                          <a:cs typeface="Arial" charset="0"/>
                        </a:rPr>
                        <a:t>15 lbs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533400" y="1981200"/>
            <a:ext cx="8001000" cy="6858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533400" y="3200400"/>
            <a:ext cx="8001000" cy="6858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533400" y="4572000"/>
            <a:ext cx="8001000" cy="6858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533400" y="5791200"/>
            <a:ext cx="8001000" cy="6858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Airframe Optimization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latin typeface="Agency FB" pitchFamily="34" charset="0"/>
              </a:rPr>
              <a:t>Wingtip drag reduction devices</a:t>
            </a:r>
          </a:p>
          <a:p>
            <a:r>
              <a:rPr lang="en-US" sz="3600" dirty="0" smtClean="0">
                <a:latin typeface="Agency FB" pitchFamily="34" charset="0"/>
              </a:rPr>
              <a:t>Complex airfoil and wing analysis</a:t>
            </a:r>
          </a:p>
          <a:p>
            <a:r>
              <a:rPr lang="en-US" sz="3600" dirty="0" smtClean="0">
                <a:latin typeface="Agency FB" pitchFamily="34" charset="0"/>
              </a:rPr>
              <a:t>Fuselage-wing flow interaction</a:t>
            </a:r>
          </a:p>
          <a:p>
            <a:r>
              <a:rPr lang="en-US" sz="3600" dirty="0" smtClean="0">
                <a:latin typeface="Agency FB" pitchFamily="34" charset="0"/>
              </a:rPr>
              <a:t>Flight behavior in different flight configurations</a:t>
            </a:r>
          </a:p>
          <a:p>
            <a:pPr lvl="1"/>
            <a:r>
              <a:rPr lang="en-US" sz="3600" dirty="0" smtClean="0">
                <a:latin typeface="Agency FB" pitchFamily="34" charset="0"/>
              </a:rPr>
              <a:t>Ideas and calculations can be quickly and accurately modeled in COMSOL or other CFD software</a:t>
            </a:r>
          </a:p>
          <a:p>
            <a:endParaRPr lang="en-US" dirty="0" smtClean="0"/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Wingtip Devices</a:t>
            </a:r>
          </a:p>
        </p:txBody>
      </p:sp>
      <p:pic>
        <p:nvPicPr>
          <p:cNvPr id="3" name="Picture 2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wakevortex_large_9-14-07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5791200" cy="466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Wingtip Devices</a:t>
            </a:r>
            <a:endParaRPr lang="en-US" sz="4000" b="1" dirty="0">
              <a:latin typeface="Cambria Math" pitchFamily="18" charset="0"/>
              <a:ea typeface="Cambria Math" pitchFamily="18" charset="0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0" y="1447800"/>
            <a:ext cx="3048000" cy="44196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latin typeface="Agency FB" pitchFamily="34" charset="0"/>
              </a:rPr>
              <a:t>Seek to reduce drag by harnessing the strength of wingtip vortices and to either redirect them or redistribute the vortex strength (or both)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>
                <a:latin typeface="Agency FB" pitchFamily="34" charset="0"/>
                <a:cs typeface="+mn-cs"/>
              </a:rPr>
              <a:t>Planar or non-planar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303" y="1600201"/>
            <a:ext cx="7525394" cy="425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8194674" cy="26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676400"/>
            <a:ext cx="53736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lum bright="74000"/>
          </a:blip>
          <a:srcRect/>
          <a:stretch>
            <a:fillRect/>
          </a:stretch>
        </p:blipFill>
        <p:spPr bwMode="auto">
          <a:xfrm>
            <a:off x="685800" y="1530430"/>
            <a:ext cx="7772400" cy="439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Planar Wingtip Devices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Agency FB" pitchFamily="34" charset="0"/>
                <a:cs typeface="+mn-cs"/>
              </a:rPr>
              <a:t>Lays in the plane of the wing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>
                <a:latin typeface="Agency FB" pitchFamily="34" charset="0"/>
              </a:rPr>
              <a:t>Two different general approaches:</a:t>
            </a:r>
            <a:endParaRPr lang="en-US" sz="3600" dirty="0">
              <a:latin typeface="Agency FB" pitchFamily="34" charset="0"/>
              <a:cs typeface="+mn-cs"/>
            </a:endParaRPr>
          </a:p>
          <a:p>
            <a:pPr marL="800100" lvl="1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>
                <a:latin typeface="Agency FB" pitchFamily="34" charset="0"/>
              </a:rPr>
              <a:t>Employs one or more sharp edges to hamper the reconciliation of  pressure gradients</a:t>
            </a:r>
          </a:p>
          <a:p>
            <a:pPr marL="800100" lvl="1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600" dirty="0">
                <a:latin typeface="Agency FB" pitchFamily="34" charset="0"/>
                <a:cs typeface="+mn-cs"/>
              </a:rPr>
              <a:t>Employs a recirculation seat or zone to harness the momentum or strength of the vortices, or to deflect them outside of the wing’s plane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Presentation 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dirty="0" smtClean="0">
                <a:latin typeface="Agency FB" pitchFamily="34" charset="0"/>
              </a:rPr>
              <a:t>Project Review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dirty="0" smtClean="0">
                <a:latin typeface="Agency FB" pitchFamily="34" charset="0"/>
              </a:rPr>
              <a:t>Final Design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dirty="0" smtClean="0">
                <a:latin typeface="Agency FB" pitchFamily="34" charset="0"/>
              </a:rPr>
              <a:t>Airframe Optimization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dirty="0" smtClean="0">
                <a:latin typeface="Agency FB" pitchFamily="34" charset="0"/>
              </a:rPr>
              <a:t>Component Selection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dirty="0" smtClean="0">
                <a:latin typeface="Agency FB" pitchFamily="34" charset="0"/>
              </a:rPr>
              <a:t>Construction</a:t>
            </a:r>
          </a:p>
          <a:p>
            <a:pPr marL="609600" indent="-609600">
              <a:lnSpc>
                <a:spcPct val="90000"/>
              </a:lnSpc>
              <a:buFont typeface="Arial" charset="0"/>
              <a:buAutoNum type="arabicPeriod"/>
            </a:pPr>
            <a:r>
              <a:rPr lang="en-US" dirty="0" smtClean="0">
                <a:latin typeface="Agency FB" pitchFamily="34" charset="0"/>
              </a:rPr>
              <a:t>Questions?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Planar Wingtip Device</a:t>
            </a:r>
            <a:br>
              <a:rPr lang="en-US" sz="4000" b="1" dirty="0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en-US" sz="4000" b="1" dirty="0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 		–</a:t>
            </a:r>
            <a:r>
              <a:rPr lang="en-US" sz="4000" b="1" dirty="0" err="1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hoerner</a:t>
            </a:r>
            <a:r>
              <a:rPr lang="en-US" sz="4000" b="1" dirty="0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 tip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wakevortex_large_9-14-072.jpg"/>
          <p:cNvPicPr>
            <a:picLocks noChangeAspect="1"/>
          </p:cNvPicPr>
          <p:nvPr/>
        </p:nvPicPr>
        <p:blipFill>
          <a:blip r:embed="rId2">
            <a:lum bright="50000"/>
            <a:grayscl/>
          </a:blip>
          <a:srcRect/>
          <a:stretch>
            <a:fillRect/>
          </a:stretch>
        </p:blipFill>
        <p:spPr bwMode="auto">
          <a:xfrm>
            <a:off x="228600" y="1371600"/>
            <a:ext cx="4114800" cy="466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NON-Planar Wingtip Devices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67200" y="1371600"/>
            <a:ext cx="4876800" cy="54864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gency FB" pitchFamily="34" charset="0"/>
                <a:cs typeface="+mn-cs"/>
              </a:rPr>
              <a:t>Lays outside the plane of the wing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Agency FB" pitchFamily="34" charset="0"/>
              </a:rPr>
              <a:t>Considered a lifting surface that has a multitude of effects on the overall aerodynamic qualities of the wing: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gency FB" pitchFamily="34" charset="0"/>
                <a:cs typeface="+mn-cs"/>
              </a:rPr>
              <a:t>Impedes the circulation about the wingtip by creating a side-force (the device’s lift force), increasing overall lift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gency FB" pitchFamily="34" charset="0"/>
              </a:rPr>
              <a:t>Vertically diffuses the vortex flow further away from the wingtip, decreasing overall drag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gency FB" pitchFamily="34" charset="0"/>
              </a:rPr>
              <a:t>May contribute to thrust (forward lift component)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gency FB" pitchFamily="34" charset="0"/>
                <a:cs typeface="+mn-cs"/>
              </a:rPr>
              <a:t>Creates an increase in wing bending moment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gency FB" pitchFamily="34" charset="0"/>
              </a:rPr>
              <a:t>Must remember: winglet has its own drag component</a:t>
            </a:r>
            <a:endParaRPr lang="en-US" sz="2000" dirty="0">
              <a:latin typeface="Agency FB" pitchFamily="34" charset="0"/>
              <a:cs typeface="+mn-cs"/>
            </a:endParaRPr>
          </a:p>
          <a:p>
            <a:pPr marL="800100" lvl="1" indent="-342900">
              <a:spcBef>
                <a:spcPct val="20000"/>
              </a:spcBef>
              <a:defRPr/>
            </a:pPr>
            <a:endParaRPr lang="en-US" sz="2000" dirty="0">
              <a:latin typeface="Agency FB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676400"/>
            <a:ext cx="5334000" cy="491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NON-Planar Wingtip Device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–WHITCOMB WINGLET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treamdetto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41910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treamdetund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1910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Planar Devices</a:t>
            </a:r>
          </a:p>
        </p:txBody>
      </p:sp>
      <p:pic>
        <p:nvPicPr>
          <p:cNvPr id="5" name="Picture 4" descr="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981200"/>
            <a:ext cx="36576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3"/>
          <p:cNvSpPr txBox="1">
            <a:spLocks/>
          </p:cNvSpPr>
          <p:nvPr/>
        </p:nvSpPr>
        <p:spPr>
          <a:xfrm>
            <a:off x="304800" y="1371600"/>
            <a:ext cx="4114800" cy="3175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latin typeface="Agency FB" pitchFamily="34" charset="0"/>
                <a:ea typeface="+mj-ea"/>
                <a:cs typeface="+mj-cs"/>
              </a:rPr>
              <a:t>Wingtip Device – Planar Device 01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9600" y="4191000"/>
          <a:ext cx="3190875" cy="2530181"/>
        </p:xfrm>
        <a:graphic>
          <a:graphicData uri="http://schemas.openxmlformats.org/drawingml/2006/table">
            <a:tbl>
              <a:tblPr/>
              <a:tblGrid>
                <a:gridCol w="1803538"/>
                <a:gridCol w="1387337"/>
              </a:tblGrid>
              <a:tr h="1406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PLANAR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DEVICE 01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Average Percent</a:t>
                      </a:r>
                      <a:b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Change Over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Control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level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flight)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32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Drag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0.30%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32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-1.49%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32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Lift-to-Drag Ratio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-1.78%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01-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981200"/>
            <a:ext cx="394811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23"/>
          <p:cNvSpPr txBox="1">
            <a:spLocks/>
          </p:cNvSpPr>
          <p:nvPr/>
        </p:nvSpPr>
        <p:spPr>
          <a:xfrm>
            <a:off x="4724400" y="1371600"/>
            <a:ext cx="3886200" cy="3683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latin typeface="Agency FB" pitchFamily="34" charset="0"/>
                <a:ea typeface="+mj-ea"/>
                <a:cs typeface="+mj-cs"/>
              </a:rPr>
              <a:t>Wingtip Device – Planar Device 02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1600" y="4267200"/>
          <a:ext cx="3200400" cy="2281942"/>
        </p:xfrm>
        <a:graphic>
          <a:graphicData uri="http://schemas.openxmlformats.org/drawingml/2006/table">
            <a:tbl>
              <a:tblPr/>
              <a:tblGrid>
                <a:gridCol w="1808922"/>
                <a:gridCol w="1391478"/>
              </a:tblGrid>
              <a:tr h="15313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PLANAR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DEVICE 02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Average Percent</a:t>
                      </a:r>
                      <a:b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Change Over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Control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level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flight)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202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Drag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-2.89%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202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0.64%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202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Lift-to-Drag Ratio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3.06%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ngletdim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47800"/>
            <a:ext cx="5791200" cy="512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NON-Planar Device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DESIGN PARAMETERS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962400" y="4191000"/>
          <a:ext cx="4876801" cy="2524760"/>
        </p:xfrm>
        <a:graphic>
          <a:graphicData uri="http://schemas.openxmlformats.org/drawingml/2006/table">
            <a:tbl>
              <a:tblPr/>
              <a:tblGrid>
                <a:gridCol w="1175657"/>
                <a:gridCol w="920911"/>
                <a:gridCol w="939931"/>
                <a:gridCol w="920151"/>
                <a:gridCol w="920151"/>
              </a:tblGrid>
              <a:tr h="10661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NON-PLANAR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DEVICE 04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level flight)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-2° AOA)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+2° AOA)</a:t>
                      </a:r>
                      <a:endParaRPr lang="en-US" sz="1400" b="1" dirty="0" smtClean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+4° AOA)</a:t>
                      </a:r>
                      <a:endParaRPr lang="en-US" sz="1400" b="1" dirty="0" smtClean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Drag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-5.34%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2.09%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0.86%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-0.63%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2.43%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1.57%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1.78%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2.50%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Lift-to-Drag Ratio</a:t>
                      </a:r>
                      <a:endParaRPr lang="en-US" sz="14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8.21%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0.50%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0.92%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3.16%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962400" y="1295400"/>
          <a:ext cx="4876801" cy="2524760"/>
        </p:xfrm>
        <a:graphic>
          <a:graphicData uri="http://schemas.openxmlformats.org/drawingml/2006/table">
            <a:tbl>
              <a:tblPr/>
              <a:tblGrid>
                <a:gridCol w="1175657"/>
                <a:gridCol w="920912"/>
                <a:gridCol w="939932"/>
                <a:gridCol w="920150"/>
                <a:gridCol w="920150"/>
              </a:tblGrid>
              <a:tr h="10837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NON-PLANAR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DEVICE 02</a:t>
                      </a: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level flight)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-2° AOA)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+2° AOA)</a:t>
                      </a:r>
                      <a:endParaRPr lang="en-US" sz="1400" b="1" dirty="0" smtClean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(loiter, +4° AOA)</a:t>
                      </a:r>
                      <a:endParaRPr lang="en-US" sz="1400" b="1" dirty="0" smtClean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54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Drag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-6.46%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-4.82%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-3.51%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-3.57%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54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 Coefficient</a:t>
                      </a:r>
                      <a:endParaRPr lang="en-US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2.89%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0.35%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2.13%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2.39%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54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Lift-to-Drag Ratio</a:t>
                      </a:r>
                      <a:endParaRPr lang="en-US" sz="14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10.00%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5.43%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5.85%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+mj-lt"/>
                          <a:ea typeface="Calibri"/>
                          <a:cs typeface="Times New Roman"/>
                        </a:rPr>
                        <a:t>6.20%</a:t>
                      </a:r>
                      <a:endParaRPr lang="en-US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itle 23"/>
          <p:cNvSpPr txBox="1">
            <a:spLocks/>
          </p:cNvSpPr>
          <p:nvPr/>
        </p:nvSpPr>
        <p:spPr>
          <a:xfrm>
            <a:off x="457200" y="304800"/>
            <a:ext cx="8229600" cy="6858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WINGTIP Device NON-PLANAR DEVICES</a:t>
            </a:r>
            <a:endParaRPr lang="en-US" sz="36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990600"/>
            <a:ext cx="2214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- Non-Planar Device 02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3657600"/>
            <a:ext cx="22172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- Non-Planar Device 04</a:t>
            </a:r>
          </a:p>
        </p:txBody>
      </p:sp>
      <p:pic>
        <p:nvPicPr>
          <p:cNvPr id="11" name="Picture 10" descr="0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29067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+2pressstre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95400"/>
            <a:ext cx="3771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NP0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038600"/>
            <a:ext cx="28956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WINGTIP Devices -SUMMARY</a:t>
            </a:r>
            <a:endParaRPr lang="en-US" sz="4000" b="1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533400" y="12954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WINGTIP Devices -SUMMARY</a:t>
            </a:r>
            <a:endParaRPr lang="en-US" sz="3600" b="1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533400" y="13716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WINGTIP Devices -SUMMARY</a:t>
            </a:r>
            <a:endParaRPr lang="en-US" sz="3600" b="1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533400" y="12954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+4.png"/>
          <p:cNvPicPr>
            <a:picLocks noChangeAspect="1"/>
          </p:cNvPicPr>
          <p:nvPr/>
        </p:nvPicPr>
        <p:blipFill>
          <a:blip r:embed="rId2"/>
          <a:srcRect l="14999" t="16251" r="20000" b="20000"/>
          <a:stretch>
            <a:fillRect/>
          </a:stretch>
        </p:blipFill>
        <p:spPr bwMode="auto">
          <a:xfrm>
            <a:off x="0" y="1295400"/>
            <a:ext cx="6831012" cy="4466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381000" y="2286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RECOMMENDATIONS</a:t>
            </a:r>
            <a:endParaRPr lang="en-US" sz="4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990600"/>
            <a:ext cx="4572000" cy="58674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latin typeface="Agency FB" pitchFamily="34" charset="0"/>
                <a:cs typeface="+mn-cs"/>
              </a:rPr>
              <a:t>Non-Planar Device 02 showed significant improvements over entire flight envelope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latin typeface="Agency FB" pitchFamily="34" charset="0"/>
              </a:rPr>
              <a:t>Devices in general were very sensitive to changes in geometry. Most attributable to laminar separation bubble and local Reynolds number: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latin typeface="Agency FB" pitchFamily="34" charset="0"/>
              </a:rPr>
              <a:t>Investigation of various NPD’s with a specifically designed airfoil may provide even better results</a:t>
            </a:r>
          </a:p>
          <a:p>
            <a:pPr marL="1257300" lvl="2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/>
          </a:p>
          <a:p>
            <a:pPr marL="800100" lvl="1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/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4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356" y="49626"/>
            <a:ext cx="4267644" cy="680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itchFamily="18" charset="0"/>
                <a:ea typeface="Cambria Math" pitchFamily="18" charset="0"/>
              </a:rPr>
              <a:t>Starting Point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Final design of senior design project</a:t>
            </a:r>
          </a:p>
          <a:p>
            <a:r>
              <a:rPr lang="en-US" sz="3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Project Recommendations: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Fuselage and Wing Construction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Drag Reduction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Control Surfaces</a:t>
            </a:r>
          </a:p>
          <a:p>
            <a:pPr lvl="1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Solar Array and Charging System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/>
          </p:cNvSpPr>
          <p:nvPr>
            <p:ph type="title"/>
          </p:nvPr>
        </p:nvSpPr>
        <p:spPr>
          <a:xfrm>
            <a:off x="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Wing-Fuselage Junctions</a:t>
            </a:r>
          </a:p>
        </p:txBody>
      </p:sp>
      <p:pic>
        <p:nvPicPr>
          <p:cNvPr id="3" name="Picture 2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maugh.png"/>
          <p:cNvPicPr>
            <a:picLocks noChangeAspect="1"/>
          </p:cNvPicPr>
          <p:nvPr/>
        </p:nvPicPr>
        <p:blipFill>
          <a:blip r:embed="rId2">
            <a:lum bright="80000"/>
          </a:blip>
          <a:srcRect/>
          <a:stretch>
            <a:fillRect/>
          </a:stretch>
        </p:blipFill>
        <p:spPr bwMode="auto">
          <a:xfrm>
            <a:off x="4442428" y="66676"/>
            <a:ext cx="4701572" cy="679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3048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Wing-Fuselage Junctions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219200"/>
            <a:ext cx="4876800" cy="5638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gency FB" pitchFamily="34" charset="0"/>
              </a:rPr>
              <a:t>The way the wing connects to the body of the plane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gency FB" pitchFamily="34" charset="0"/>
              </a:rPr>
              <a:t>Visibly identifiable as a combination of fairing and placement on the fuselage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Agency FB" pitchFamily="34" charset="0"/>
                <a:cs typeface="+mn-cs"/>
              </a:rPr>
              <a:t>Junction design usually aims for a particular goal: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Agency FB" pitchFamily="34" charset="0"/>
              </a:rPr>
              <a:t>Reduce drag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Agency FB" pitchFamily="34" charset="0"/>
                <a:cs typeface="+mn-cs"/>
              </a:rPr>
              <a:t>Increase lift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Agency FB" pitchFamily="34" charset="0"/>
              </a:rPr>
              <a:t>Eliminate flow separation</a:t>
            </a:r>
            <a:endParaRPr lang="en-US" sz="2800" dirty="0">
              <a:latin typeface="Agency FB" pitchFamily="34" charset="0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latin typeface="Agency FB" pitchFamily="34" charset="0"/>
              </a:rPr>
              <a:t>Increase stability and control characteristics</a:t>
            </a:r>
          </a:p>
          <a:p>
            <a:pPr marL="800100" lvl="1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marL="800100" lvl="1" indent="-342900" algn="ctr">
              <a:spcBef>
                <a:spcPct val="20000"/>
              </a:spcBef>
              <a:defRPr/>
            </a:pPr>
            <a:endParaRPr lang="en-US" sz="32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1992Jan_fu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447800"/>
            <a:ext cx="7010400" cy="473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152400"/>
            <a:ext cx="9144000" cy="9144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Wing-Fuselage Junction -SAILPLANE</a:t>
            </a:r>
            <a:endParaRPr lang="en-US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wingfuse.png"/>
          <p:cNvPicPr>
            <a:picLocks noChangeAspect="1" noChangeArrowheads="1"/>
          </p:cNvPicPr>
          <p:nvPr/>
        </p:nvPicPr>
        <p:blipFill>
          <a:blip r:embed="rId2"/>
          <a:srcRect l="2147" r="1431" b="2083"/>
          <a:stretch>
            <a:fillRect/>
          </a:stretch>
        </p:blipFill>
        <p:spPr bwMode="auto">
          <a:xfrm>
            <a:off x="914400" y="1295400"/>
            <a:ext cx="71628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Wing-Fuselage Junction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CONTROL SPECIMEN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51816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838200" y="5105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y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762000" y="54102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x</a:t>
            </a:r>
          </a:p>
        </p:txBody>
      </p:sp>
      <p:pic>
        <p:nvPicPr>
          <p:cNvPr id="3277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28956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8382000" y="2819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y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8077200" y="31242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z</a:t>
            </a:r>
          </a:p>
        </p:txBody>
      </p: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22098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8458200" y="23622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x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8153400" y="2057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z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reamback+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95400"/>
            <a:ext cx="74295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WJL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058863"/>
            <a:ext cx="6897688" cy="579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5" name="Title 23"/>
          <p:cNvSpPr txBox="1">
            <a:spLocks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LINEAR Wing-Fuselage Junction  01</a:t>
            </a:r>
            <a:endParaRPr lang="en-US" sz="4000" b="1" cap="all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51816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5105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" y="54102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x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29718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82000" y="28956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77200" y="3200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z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22098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458200" y="23622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x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53400" y="2057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z</a:t>
            </a:r>
          </a:p>
        </p:txBody>
      </p:sp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nfi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9200"/>
            <a:ext cx="6870700" cy="546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NON-LINEAR Wing-Fuselage Junction  01</a:t>
            </a:r>
            <a:endParaRPr lang="en-US" sz="3600" b="1" cap="all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1816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" y="5105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3400" y="54102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x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28956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382000" y="2819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y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77200" y="31242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z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2286000"/>
            <a:ext cx="3429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382000" y="24384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x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77200" y="2133600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z</a:t>
            </a:r>
          </a:p>
        </p:txBody>
      </p:sp>
      <p:pic>
        <p:nvPicPr>
          <p:cNvPr id="16" name="Picture 15" descr="streamb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19200"/>
            <a:ext cx="84582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WING-FUSELAGE JUNCTIONS -SUMMARY</a:t>
            </a:r>
            <a:endParaRPr lang="en-US" sz="4000" b="1" cap="all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533400" y="1295400"/>
          <a:ext cx="8001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WING-FUSELAGE JUNCTIONS -SUMMARY</a:t>
            </a:r>
            <a:endParaRPr lang="en-US" sz="4000" b="1" cap="all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533400" y="12954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streamback+4.png"/>
          <p:cNvPicPr>
            <a:picLocks noChangeAspect="1"/>
          </p:cNvPicPr>
          <p:nvPr/>
        </p:nvPicPr>
        <p:blipFill>
          <a:blip r:embed="rId2"/>
          <a:srcRect l="14999" t="12500" r="20000" b="23750"/>
          <a:stretch>
            <a:fillRect/>
          </a:stretch>
        </p:blipFill>
        <p:spPr bwMode="auto">
          <a:xfrm>
            <a:off x="5100222" y="0"/>
            <a:ext cx="4043778" cy="585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0" y="0"/>
            <a:ext cx="5257800" cy="12192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</a:rPr>
              <a:t>RECOMMENDATIONS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143000"/>
            <a:ext cx="5638800" cy="51816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Agency FB" pitchFamily="34" charset="0"/>
                <a:cs typeface="+mn-cs"/>
              </a:rPr>
              <a:t>Non-Linear Wing-Fuselage Junction 01 showed best improvement </a:t>
            </a:r>
            <a:r>
              <a:rPr lang="en-US" sz="3200" dirty="0">
                <a:latin typeface="Agency FB" pitchFamily="34" charset="0"/>
              </a:rPr>
              <a:t>in performance although gains were minute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Agency FB" pitchFamily="34" charset="0"/>
              </a:rPr>
              <a:t>Results go against some of the literature but differences are easily explainable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Agency FB" pitchFamily="34" charset="0"/>
              </a:rPr>
              <a:t>Further design iterations with more complicated fairing shapes should be initiated</a:t>
            </a:r>
          </a:p>
          <a:p>
            <a:pPr marL="1257300" lvl="2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/>
          </a:p>
          <a:p>
            <a:pPr marL="800100" lvl="1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/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0"/>
            <a:ext cx="6019800" cy="1600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Component Selection</a:t>
            </a:r>
          </a:p>
        </p:txBody>
      </p:sp>
      <p:pic>
        <p:nvPicPr>
          <p:cNvPr id="6" name="Picture 5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latin typeface="Cambria Math" pitchFamily="18" charset="0"/>
                <a:ea typeface="Cambria Math" pitchFamily="18" charset="0"/>
              </a:rPr>
              <a:t>Thin-Film Solar Cells</a:t>
            </a:r>
            <a:endParaRPr lang="en-US" sz="4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Agency FB" pitchFamily="34" charset="0"/>
              </a:rPr>
              <a:t>In many cases, uses less than 1% of the raw material as compared to wafer-based solar cells, resulting in significant price drop per watt</a:t>
            </a:r>
          </a:p>
          <a:p>
            <a:r>
              <a:rPr lang="en-GB" dirty="0" smtClean="0">
                <a:latin typeface="Agency FB" pitchFamily="34" charset="0"/>
              </a:rPr>
              <a:t>So far, less efficient than wafer solar cells</a:t>
            </a:r>
          </a:p>
          <a:p>
            <a:r>
              <a:rPr lang="en-GB" dirty="0" smtClean="0">
                <a:latin typeface="Agency FB" pitchFamily="34" charset="0"/>
              </a:rPr>
              <a:t>Printability</a:t>
            </a:r>
          </a:p>
          <a:p>
            <a:r>
              <a:rPr lang="en-GB" dirty="0" smtClean="0">
                <a:latin typeface="Agency FB" pitchFamily="34" charset="0"/>
              </a:rPr>
              <a:t>Easily conforms to wing or fuselage surfaces</a:t>
            </a:r>
          </a:p>
          <a:p>
            <a:r>
              <a:rPr lang="en-GB" dirty="0" smtClean="0">
                <a:latin typeface="Agency FB" pitchFamily="34" charset="0"/>
              </a:rPr>
              <a:t>Requires minimum maintenance</a:t>
            </a:r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latin typeface="Cambria Math" pitchFamily="18" charset="0"/>
                <a:ea typeface="Cambria Math" pitchFamily="18" charset="0"/>
              </a:rPr>
              <a:t>MicroUAV</a:t>
            </a:r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 BTC-88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524000"/>
            <a:ext cx="5334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gency FB" pitchFamily="34" charset="0"/>
              </a:rPr>
              <a:t>Ball Turret System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3.6” x 3.5” x 4.85”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275 grams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GPS autopilot referencing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Standard servo pulse code operation</a:t>
            </a:r>
          </a:p>
          <a:p>
            <a:r>
              <a:rPr lang="en-US" dirty="0" smtClean="0">
                <a:latin typeface="Agency FB" pitchFamily="34" charset="0"/>
              </a:rPr>
              <a:t>FCB-1X11A Camera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10x optical zoom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Power consumption 6-12 VDC, 2.1 W max</a:t>
            </a:r>
          </a:p>
        </p:txBody>
      </p:sp>
      <p:pic>
        <p:nvPicPr>
          <p:cNvPr id="6" name="Picture 7" descr="http://microuav.com/BTC88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524000"/>
            <a:ext cx="325120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FlyCamOne2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2400" y="1524000"/>
            <a:ext cx="5181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gency FB" pitchFamily="34" charset="0"/>
              </a:rPr>
              <a:t>Camera Stats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3” x 1.5” x 0.5”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640x480 Video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1280x1024 Photos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Remote Activation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2 Axis Control (Pan and Tilt)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2.5 Hour Record Time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Thermal activated motion detector</a:t>
            </a:r>
          </a:p>
          <a:p>
            <a:pPr lvl="1"/>
            <a:r>
              <a:rPr lang="en-US" sz="3500" dirty="0" smtClean="0">
                <a:latin typeface="Arial Narrow" pitchFamily="34" charset="0"/>
              </a:rPr>
              <a:t>Inexpensive alternative</a:t>
            </a:r>
          </a:p>
        </p:txBody>
      </p:sp>
      <p:pic>
        <p:nvPicPr>
          <p:cNvPr id="71682" name="Picture 2" descr="http://www.hobby-lobby.com/images_templ/swap-images/aa1130b_x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00200"/>
            <a:ext cx="36290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2" name="Picture 12" descr="http://www.hobby-lobby.com/images_templ/swap-images/aa1130_xl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91000"/>
            <a:ext cx="3657600" cy="222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C:\Users\Wade\Desktop\product-phx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5029200"/>
            <a:ext cx="30988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Propulsion System</a:t>
            </a: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Agency FB" pitchFamily="34" charset="0"/>
              </a:rPr>
              <a:t>Hacker A40 14L</a:t>
            </a:r>
          </a:p>
          <a:p>
            <a:pPr lvl="1"/>
            <a:r>
              <a:rPr lang="en-US" sz="2400" dirty="0" smtClean="0">
                <a:latin typeface="Arial Narrow" pitchFamily="34" charset="0"/>
              </a:rPr>
              <a:t>Brushless Motor </a:t>
            </a:r>
          </a:p>
          <a:p>
            <a:pPr lvl="1"/>
            <a:r>
              <a:rPr lang="en-US" sz="2400" dirty="0" smtClean="0">
                <a:latin typeface="Arial Narrow" pitchFamily="34" charset="0"/>
              </a:rPr>
              <a:t>310 KV rating</a:t>
            </a:r>
          </a:p>
          <a:p>
            <a:pPr lvl="1"/>
            <a:r>
              <a:rPr lang="en-US" sz="2400" dirty="0" smtClean="0">
                <a:latin typeface="Arial Narrow" pitchFamily="34" charset="0"/>
              </a:rPr>
              <a:t>2.75 lbs Estimated Operating Thrust</a:t>
            </a:r>
          </a:p>
          <a:p>
            <a:pPr lvl="1"/>
            <a:r>
              <a:rPr lang="en-US" sz="2400" dirty="0" smtClean="0">
                <a:latin typeface="Arial Narrow" pitchFamily="34" charset="0"/>
              </a:rPr>
              <a:t>6 Amp/hrs</a:t>
            </a:r>
          </a:p>
          <a:p>
            <a:r>
              <a:rPr lang="en-US" sz="2800" dirty="0" smtClean="0">
                <a:latin typeface="Agency FB" pitchFamily="34" charset="0"/>
              </a:rPr>
              <a:t>18 x 10 Prop</a:t>
            </a:r>
          </a:p>
          <a:p>
            <a:r>
              <a:rPr lang="en-US" sz="2800" dirty="0" smtClean="0">
                <a:latin typeface="Agency FB" pitchFamily="34" charset="0"/>
              </a:rPr>
              <a:t>Castle Creations</a:t>
            </a:r>
          </a:p>
          <a:p>
            <a:pPr>
              <a:buFont typeface="Arial" charset="0"/>
              <a:buNone/>
            </a:pPr>
            <a:r>
              <a:rPr lang="en-US" sz="2800" dirty="0" smtClean="0">
                <a:latin typeface="Agency FB" pitchFamily="34" charset="0"/>
              </a:rPr>
              <a:t>    Phoenix 80</a:t>
            </a:r>
          </a:p>
          <a:p>
            <a:pPr>
              <a:buFont typeface="Arial" charset="0"/>
              <a:buNone/>
            </a:pPr>
            <a:r>
              <a:rPr lang="en-US" sz="2800" dirty="0" smtClean="0">
                <a:latin typeface="Agency FB" pitchFamily="34" charset="0"/>
              </a:rPr>
              <a:t>    Electric Speed Controller</a:t>
            </a:r>
          </a:p>
        </p:txBody>
      </p:sp>
      <p:pic>
        <p:nvPicPr>
          <p:cNvPr id="31748" name="Picture 4" descr="a50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752600"/>
            <a:ext cx="2819400" cy="211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1" name="Picture 5" descr="Graupner CFK carbon fiber folding pro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581400"/>
            <a:ext cx="240030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re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0" y="228600"/>
            <a:ext cx="8688388" cy="615553"/>
          </a:xfrm>
        </p:spPr>
        <p:txBody>
          <a:bodyPr wrap="square" lIns="0" tIns="0" rIns="0" bIns="0">
            <a:spAutoFit/>
          </a:bodyPr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4000" b="1" dirty="0" smtClean="0">
                <a:latin typeface="Cambria Math" pitchFamily="18" charset="0"/>
                <a:ea typeface="Cambria Math" pitchFamily="18" charset="0"/>
              </a:rPr>
              <a:t>Lithium Polymer Battery Array</a:t>
            </a:r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>
          <a:xfrm>
            <a:off x="457200" y="1143001"/>
            <a:ext cx="5410200" cy="5515356"/>
          </a:xfrm>
        </p:spPr>
        <p:txBody>
          <a:bodyPr wrap="square" lIns="0" tIns="0" rIns="0" bIns="0">
            <a:spAutoFit/>
          </a:bodyPr>
          <a:lstStyle/>
          <a:p>
            <a:pPr marL="431800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>
                <a:latin typeface="Agency FB" pitchFamily="34" charset="0"/>
              </a:rPr>
              <a:t>Nominal voltage per cell: 3.7 V</a:t>
            </a:r>
          </a:p>
          <a:p>
            <a:pPr marL="431800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>
                <a:latin typeface="Agency FB" pitchFamily="34" charset="0"/>
              </a:rPr>
              <a:t>3S4P Configuration</a:t>
            </a:r>
          </a:p>
          <a:p>
            <a:pPr marL="831850" lvl="1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latin typeface="Arial Narrow" pitchFamily="34" charset="0"/>
              </a:rPr>
              <a:t>11.1V</a:t>
            </a:r>
          </a:p>
          <a:p>
            <a:pPr marL="831850" lvl="1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latin typeface="Arial Narrow" pitchFamily="34" charset="0"/>
              </a:rPr>
              <a:t>8000mAh</a:t>
            </a:r>
          </a:p>
          <a:p>
            <a:pPr marL="431800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>
                <a:latin typeface="Agency FB" pitchFamily="34" charset="0"/>
              </a:rPr>
              <a:t>Possible operation at 22.2V</a:t>
            </a:r>
          </a:p>
          <a:p>
            <a:pPr marL="831850" lvl="1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latin typeface="Arial Narrow" pitchFamily="34" charset="0"/>
              </a:rPr>
              <a:t>Lower percentage losses</a:t>
            </a:r>
          </a:p>
          <a:p>
            <a:pPr marL="831850" lvl="1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latin typeface="Arial Narrow" pitchFamily="34" charset="0"/>
              </a:rPr>
              <a:t>Higher motor speeds</a:t>
            </a:r>
          </a:p>
          <a:p>
            <a:pPr marL="431800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dirty="0" smtClean="0">
                <a:latin typeface="Agency FB" pitchFamily="34" charset="0"/>
              </a:rPr>
              <a:t>Power density 187 W/Kg</a:t>
            </a:r>
          </a:p>
          <a:p>
            <a:pPr marL="831850" lvl="1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sz="2400" dirty="0" smtClean="0"/>
          </a:p>
          <a:p>
            <a:pPr marL="831850" lvl="1" indent="-3238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sz="2400" dirty="0" smtClean="0"/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-3317875" y="5391150"/>
            <a:ext cx="788035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5" name="Picture 4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2775" name="Picture 7" descr="http://thunderpowerrc.com/images/prolites/prolites_ic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981200"/>
            <a:ext cx="3505200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Battery Arrangement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094038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86200" y="1905000"/>
          <a:ext cx="4648200" cy="3762375"/>
        </p:xfrm>
        <a:graphic>
          <a:graphicData uri="http://schemas.openxmlformats.org/drawingml/2006/table">
            <a:tbl>
              <a:tblPr/>
              <a:tblGrid>
                <a:gridCol w="2561253"/>
                <a:gridCol w="1172547"/>
                <a:gridCol w="914400"/>
              </a:tblGrid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Pack Voltage (V)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Number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Pack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Static Predictions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Motor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Efficiency (%)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Flight Predictions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Throttle for Optimal (%)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Duration (min)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468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               (hours)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61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Best Rate of Climb (ft/min)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0" y="1295400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 algn="ctr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800" b="1" dirty="0">
                <a:latin typeface="Agency FB" pitchFamily="34" charset="0"/>
              </a:rPr>
              <a:t>Key Results from </a:t>
            </a:r>
            <a:r>
              <a:rPr lang="en-GB" sz="2800" b="1" dirty="0" err="1">
                <a:latin typeface="Agency FB" pitchFamily="34" charset="0"/>
              </a:rPr>
              <a:t>MotoCalc</a:t>
            </a:r>
            <a:endParaRPr lang="en-GB" sz="2800" b="1" dirty="0">
              <a:latin typeface="Agency FB" pitchFamily="34" charset="0"/>
            </a:endParaRPr>
          </a:p>
        </p:txBody>
      </p:sp>
      <p:pic>
        <p:nvPicPr>
          <p:cNvPr id="8" name="Picture 7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588" y="5791200"/>
            <a:ext cx="1257811" cy="8423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06984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Maximum Power Point Tracker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r>
              <a:rPr lang="en-US" dirty="0" smtClean="0">
                <a:latin typeface="Agency FB" pitchFamily="34" charset="0"/>
              </a:rPr>
              <a:t>Stats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Panel Voltage 0-27V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Efficiency 94%-98%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Tracking Efficiency 99%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80 grams</a:t>
            </a:r>
          </a:p>
          <a:p>
            <a:r>
              <a:rPr lang="en-US" dirty="0" smtClean="0">
                <a:latin typeface="Agency FB" pitchFamily="34" charset="0"/>
              </a:rPr>
              <a:t>Benefits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Performance increase of 10-30%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Safely charge </a:t>
            </a:r>
            <a:r>
              <a:rPr lang="en-US" dirty="0" err="1" smtClean="0">
                <a:latin typeface="Arial Narrow" pitchFamily="34" charset="0"/>
              </a:rPr>
              <a:t>LiPo</a:t>
            </a:r>
            <a:r>
              <a:rPr lang="en-US" dirty="0" smtClean="0">
                <a:latin typeface="Arial Narrow" pitchFamily="34" charset="0"/>
              </a:rPr>
              <a:t> Batteries (require constant voltage) </a:t>
            </a:r>
          </a:p>
        </p:txBody>
      </p:sp>
      <p:pic>
        <p:nvPicPr>
          <p:cNvPr id="1028" name="Picture 4" descr="GV-4 Low-power control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00200"/>
            <a:ext cx="2667000" cy="1808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5817056"/>
            <a:ext cx="1219200" cy="8164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733800"/>
            <a:ext cx="4095750" cy="269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06984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Composite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gency FB" pitchFamily="34" charset="0"/>
              </a:rPr>
              <a:t>Material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Carbon Fiber</a:t>
            </a:r>
          </a:p>
          <a:p>
            <a:r>
              <a:rPr lang="en-US" dirty="0" smtClean="0">
                <a:latin typeface="Agency FB" pitchFamily="34" charset="0"/>
              </a:rPr>
              <a:t>Sizing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1K</a:t>
            </a:r>
          </a:p>
          <a:p>
            <a:r>
              <a:rPr lang="en-US" dirty="0" smtClean="0">
                <a:latin typeface="Agency FB" pitchFamily="34" charset="0"/>
              </a:rPr>
              <a:t>Weight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3.74 oz/sq </a:t>
            </a:r>
            <a:r>
              <a:rPr lang="en-US" dirty="0" err="1" smtClean="0">
                <a:latin typeface="Arial Narrow" pitchFamily="34" charset="0"/>
              </a:rPr>
              <a:t>yrd</a:t>
            </a:r>
            <a:endParaRPr lang="en-US" dirty="0" smtClean="0">
              <a:latin typeface="Arial Narrow" pitchFamily="34" charset="0"/>
            </a:endParaRPr>
          </a:p>
          <a:p>
            <a:r>
              <a:rPr lang="en-US" dirty="0" smtClean="0">
                <a:latin typeface="Agency FB" pitchFamily="34" charset="0"/>
              </a:rPr>
              <a:t>Weave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5 Harness-Satin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Added flexibility over complex features</a:t>
            </a:r>
          </a:p>
          <a:p>
            <a:endParaRPr lang="en-US" dirty="0" smtClean="0"/>
          </a:p>
          <a:p>
            <a:pPr lvl="2">
              <a:buFont typeface="Arial" charset="0"/>
              <a:buNone/>
            </a:pPr>
            <a:endParaRPr lang="en-US" dirty="0" smtClean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133600"/>
            <a:ext cx="4062413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://www.solarcomposites.com/images/1KH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419600"/>
            <a:ext cx="2230438" cy="181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19200"/>
            <a:ext cx="83820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re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604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Solar Array</a:t>
            </a:r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1295400"/>
            <a:ext cx="2276475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62200"/>
            <a:ext cx="3733800" cy="6096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G2- Thin Film Solar Cells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19400"/>
            <a:ext cx="2728913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4953000" y="2362200"/>
            <a:ext cx="2912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latin typeface="Agency FB" pitchFamily="34" charset="0"/>
              </a:rPr>
              <a:t>P3 Portable Power Pack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819400"/>
            <a:ext cx="2895600" cy="193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304800" y="4724400"/>
            <a:ext cx="3429000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Arial Narrow" pitchFamily="34" charset="0"/>
              </a:rPr>
              <a:t>Average Efficiency %10.2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Arial Narrow" pitchFamily="34" charset="0"/>
              </a:rPr>
              <a:t>72” x 8.25”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err="1">
                <a:latin typeface="Arial Narrow" pitchFamily="34" charset="0"/>
              </a:rPr>
              <a:t>Vmpp</a:t>
            </a:r>
            <a:r>
              <a:rPr lang="en-US" sz="2400" dirty="0">
                <a:latin typeface="Arial Narrow" pitchFamily="34" charset="0"/>
              </a:rPr>
              <a:t>: 7.3V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err="1">
                <a:latin typeface="Arial Narrow" pitchFamily="34" charset="0"/>
              </a:rPr>
              <a:t>Impp</a:t>
            </a:r>
            <a:r>
              <a:rPr lang="en-US" sz="2400" dirty="0">
                <a:latin typeface="Arial Narrow" pitchFamily="34" charset="0"/>
              </a:rPr>
              <a:t>: 5.4A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Arial Narrow" pitchFamily="34" charset="0"/>
              </a:rPr>
              <a:t>Power: 39.5W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1600" y="4724400"/>
            <a:ext cx="350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Arial Narrow" pitchFamily="34" charset="0"/>
              </a:rPr>
              <a:t>Average Efficiency ~%7.3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Arial Narrow" pitchFamily="34" charset="0"/>
              </a:rPr>
              <a:t>52”x 30”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err="1">
                <a:latin typeface="Arial Narrow" pitchFamily="34" charset="0"/>
              </a:rPr>
              <a:t>Vmpp</a:t>
            </a:r>
            <a:r>
              <a:rPr lang="en-US" sz="2400" dirty="0">
                <a:latin typeface="Arial Narrow" pitchFamily="34" charset="0"/>
              </a:rPr>
              <a:t> 20V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Arial Narrow" pitchFamily="34" charset="0"/>
              </a:rPr>
              <a:t>Power 62W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Arial Narrow" pitchFamily="34" charset="0"/>
              </a:rPr>
              <a:t>Encapsulated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11" name="Picture 10" descr="re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0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833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Construction</a:t>
            </a:r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604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Construction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gency FB" pitchFamily="34" charset="0"/>
              </a:rPr>
              <a:t>Airframe construction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Carbon fiber foam body</a:t>
            </a:r>
          </a:p>
          <a:p>
            <a:r>
              <a:rPr lang="en-US" dirty="0" smtClean="0">
                <a:latin typeface="Agency FB" pitchFamily="34" charset="0"/>
              </a:rPr>
              <a:t>Avionics programming and testing</a:t>
            </a:r>
          </a:p>
          <a:p>
            <a:r>
              <a:rPr lang="en-US" dirty="0" smtClean="0">
                <a:latin typeface="Agency FB" pitchFamily="34" charset="0"/>
              </a:rPr>
              <a:t>Avionics integration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Control surfaces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Solar array install</a:t>
            </a:r>
          </a:p>
          <a:p>
            <a:pPr lvl="1"/>
            <a:r>
              <a:rPr lang="en-US" dirty="0" smtClean="0">
                <a:latin typeface="Arial Narrow" pitchFamily="34" charset="0"/>
              </a:rPr>
              <a:t>Wing-fuselage joining</a:t>
            </a:r>
          </a:p>
          <a:p>
            <a:r>
              <a:rPr lang="en-US" dirty="0" smtClean="0">
                <a:latin typeface="Agency FB" pitchFamily="34" charset="0"/>
              </a:rPr>
              <a:t>Flight testing </a:t>
            </a:r>
          </a:p>
          <a:p>
            <a:pPr lvl="1"/>
            <a:endParaRPr lang="en-US" dirty="0" smtClean="0"/>
          </a:p>
        </p:txBody>
      </p:sp>
      <p:pic>
        <p:nvPicPr>
          <p:cNvPr id="5" name="Picture 4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52600"/>
            <a:ext cx="428625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http://www.chrisgood.com/rcplanes/electric_uav/electric_uav_1_fuselage_insi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667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http://www.pilotsguide.com/rc/hing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343400"/>
            <a:ext cx="2667000" cy="113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5562600"/>
            <a:ext cx="2867025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95400"/>
            <a:ext cx="6278578" cy="503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3" name="Title 23"/>
          <p:cNvSpPr txBox="1">
            <a:spLocks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  <a:noFill/>
          <a:ln cmpd="sng">
            <a:noFill/>
          </a:ln>
          <a:effectLst/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Cambria Math" pitchFamily="18" charset="0"/>
                <a:ea typeface="Cambria Math" pitchFamily="18" charset="0"/>
                <a:cs typeface="+mj-cs"/>
              </a:rPr>
              <a:t>Thin-Film Solar Cells (cigs)</a:t>
            </a:r>
            <a:endParaRPr lang="en-US" sz="4000" b="1" dirty="0">
              <a:latin typeface="Cambria Math" pitchFamily="18" charset="0"/>
              <a:ea typeface="Cambria Math" pitchFamily="18" charset="0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CONCLUSION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 smtClean="0">
                <a:latin typeface="Agency FB" pitchFamily="34" charset="0"/>
              </a:rPr>
              <a:t>Max Payload: 12-15lb</a:t>
            </a:r>
          </a:p>
          <a:p>
            <a:r>
              <a:rPr lang="en-US" sz="2600" dirty="0" smtClean="0">
                <a:latin typeface="Agency FB" pitchFamily="34" charset="0"/>
              </a:rPr>
              <a:t>Final Cost: $5400</a:t>
            </a:r>
          </a:p>
          <a:p>
            <a:r>
              <a:rPr lang="en-US" sz="2600" dirty="0" smtClean="0">
                <a:latin typeface="Agency FB" pitchFamily="34" charset="0"/>
              </a:rPr>
              <a:t>Loiter Time: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Continuous Run Time: 7 hours </a:t>
            </a:r>
          </a:p>
          <a:p>
            <a:r>
              <a:rPr lang="en-US" sz="2600" dirty="0" smtClean="0">
                <a:latin typeface="Agency FB" pitchFamily="34" charset="0"/>
              </a:rPr>
              <a:t>Hand Launch</a:t>
            </a:r>
          </a:p>
          <a:p>
            <a:r>
              <a:rPr lang="en-US" sz="2600" dirty="0" smtClean="0">
                <a:latin typeface="Agency FB" pitchFamily="34" charset="0"/>
              </a:rPr>
              <a:t>Solar Array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CIGS Thin Film 62W Array</a:t>
            </a:r>
          </a:p>
          <a:p>
            <a:pPr lvl="1"/>
            <a:r>
              <a:rPr lang="en-US" sz="2600" dirty="0" smtClean="0">
                <a:latin typeface="Agency FB" pitchFamily="34" charset="0"/>
              </a:rPr>
              <a:t>Investigate Silicon Cells</a:t>
            </a:r>
          </a:p>
          <a:p>
            <a:r>
              <a:rPr lang="en-US" sz="2600" dirty="0" smtClean="0">
                <a:latin typeface="Agency FB" pitchFamily="34" charset="0"/>
              </a:rPr>
              <a:t>Construction technique</a:t>
            </a:r>
          </a:p>
          <a:p>
            <a:r>
              <a:rPr lang="en-US" sz="2600" dirty="0" smtClean="0">
                <a:latin typeface="Agency FB" pitchFamily="34" charset="0"/>
              </a:rPr>
              <a:t>Components advances</a:t>
            </a:r>
          </a:p>
          <a:p>
            <a:r>
              <a:rPr lang="en-US" sz="2600" dirty="0" smtClean="0">
                <a:latin typeface="Agency FB" pitchFamily="34" charset="0"/>
              </a:rPr>
              <a:t>Flight Testing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438400"/>
            <a:ext cx="2895600" cy="172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990600"/>
            <a:ext cx="3069917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609600"/>
            <a:ext cx="2725270" cy="162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lum contrast="46000"/>
          </a:blip>
          <a:srcRect/>
          <a:stretch>
            <a:fillRect/>
          </a:stretch>
        </p:blipFill>
        <p:spPr bwMode="auto">
          <a:xfrm>
            <a:off x="6273270" y="3657600"/>
            <a:ext cx="2870730" cy="171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8152" y="2286000"/>
            <a:ext cx="2225848" cy="132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4114800"/>
            <a:ext cx="230275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5257800"/>
            <a:ext cx="1707603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reb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95600" y="5181600"/>
            <a:ext cx="2441388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298448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HOWIE MARK IV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dirty="0"/>
          </a:p>
        </p:txBody>
      </p:sp>
      <p:pic>
        <p:nvPicPr>
          <p:cNvPr id="5" name="Picture 4" descr="DSC00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441960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SC00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800" y="3467100"/>
            <a:ext cx="45212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0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29100"/>
            <a:ext cx="47244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SC001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0400" y="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C00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8382000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226" name="Rectang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4E3B30"/>
                </a:solidFill>
                <a:latin typeface="Cambria Math" pitchFamily="18" charset="0"/>
                <a:ea typeface="Cambria Math" pitchFamily="18" charset="0"/>
              </a:rPr>
              <a:t>QUESTIONS?</a:t>
            </a:r>
            <a:endParaRPr lang="en-US" sz="4000" b="1" dirty="0" smtClean="0"/>
          </a:p>
        </p:txBody>
      </p:sp>
      <p:pic>
        <p:nvPicPr>
          <p:cNvPr id="3" name="Picture 2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atin typeface="Cambria Math" pitchFamily="18" charset="0"/>
                <a:ea typeface="Cambria Math" pitchFamily="18" charset="0"/>
              </a:rPr>
              <a:t>Thin-Film Solar Cells</a:t>
            </a:r>
            <a:endParaRPr lang="en-US" sz="4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5602" name="Rectangle 3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gency FB" pitchFamily="34" charset="0"/>
              </a:rPr>
              <a:t>Amorphous silicon</a:t>
            </a:r>
          </a:p>
          <a:p>
            <a:pPr lvl="1">
              <a:lnSpc>
                <a:spcPct val="93000"/>
              </a:lnSpc>
            </a:pPr>
            <a:r>
              <a:rPr lang="en-GB" sz="2400" dirty="0" smtClean="0">
                <a:latin typeface="Agency FB" pitchFamily="34" charset="0"/>
              </a:rPr>
              <a:t>The most common type of thin film cells, they are not printable.</a:t>
            </a:r>
          </a:p>
          <a:p>
            <a:pPr>
              <a:lnSpc>
                <a:spcPct val="93000"/>
              </a:lnSpc>
            </a:pPr>
            <a:r>
              <a:rPr lang="en-GB" sz="2400" dirty="0" smtClean="0">
                <a:latin typeface="Agency FB" pitchFamily="34" charset="0"/>
              </a:rPr>
              <a:t>CIS</a:t>
            </a:r>
          </a:p>
          <a:p>
            <a:pPr lvl="1">
              <a:lnSpc>
                <a:spcPct val="93000"/>
              </a:lnSpc>
            </a:pPr>
            <a:r>
              <a:rPr lang="en-GB" sz="2400" dirty="0" smtClean="0">
                <a:latin typeface="Agency FB" pitchFamily="34" charset="0"/>
              </a:rPr>
              <a:t>This is a printable thin-film that attempts to drive down the cost by using copper, indium, and selenium instead of silicon.</a:t>
            </a:r>
          </a:p>
          <a:p>
            <a:pPr>
              <a:lnSpc>
                <a:spcPct val="93000"/>
              </a:lnSpc>
            </a:pPr>
            <a:r>
              <a:rPr lang="en-GB" sz="2400" dirty="0" smtClean="0">
                <a:latin typeface="Agency FB" pitchFamily="34" charset="0"/>
              </a:rPr>
              <a:t>CIGS</a:t>
            </a:r>
          </a:p>
          <a:p>
            <a:pPr lvl="1">
              <a:lnSpc>
                <a:spcPct val="93000"/>
              </a:lnSpc>
            </a:pPr>
            <a:r>
              <a:rPr lang="en-GB" sz="2400" dirty="0" smtClean="0">
                <a:latin typeface="Agency FB" pitchFamily="34" charset="0"/>
              </a:rPr>
              <a:t>This is also printable and is very similar to CIS cells, the most important difference being gallium is used to replace as much of the expensive indium as possible.</a:t>
            </a:r>
          </a:p>
          <a:p>
            <a:r>
              <a:rPr lang="en-US" sz="2400" dirty="0" smtClean="0">
                <a:latin typeface="Agency FB" pitchFamily="34" charset="0"/>
              </a:rPr>
              <a:t>CSG</a:t>
            </a:r>
          </a:p>
          <a:p>
            <a:pPr lvl="1"/>
            <a:r>
              <a:rPr lang="en-US" sz="2400" dirty="0" smtClean="0">
                <a:latin typeface="Agency FB" pitchFamily="34" charset="0"/>
              </a:rPr>
              <a:t>Silicon offshoot that shows promise; gives up some flexibility for efficiency.</a:t>
            </a:r>
          </a:p>
          <a:p>
            <a:pPr lvl="1">
              <a:lnSpc>
                <a:spcPct val="93000"/>
              </a:lnSpc>
            </a:pPr>
            <a:endParaRPr lang="en-GB" sz="2400" dirty="0" smtClean="0"/>
          </a:p>
          <a:p>
            <a:pPr lvl="1">
              <a:lnSpc>
                <a:spcPct val="93000"/>
              </a:lnSpc>
            </a:pPr>
            <a:endParaRPr lang="en-GB" sz="2400" dirty="0" smtClean="0"/>
          </a:p>
          <a:p>
            <a:pPr lvl="1">
              <a:lnSpc>
                <a:spcPct val="93000"/>
              </a:lnSpc>
            </a:pPr>
            <a:endParaRPr lang="en-US" sz="2400" dirty="0" smtClean="0"/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>
          <a:xfrm>
            <a:off x="0" y="2133600"/>
            <a:ext cx="4495800" cy="220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Mission Analysis</a:t>
            </a:r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838200"/>
          </a:xfrm>
        </p:spPr>
        <p:txBody>
          <a:bodyPr/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Refined Mission Requirements</a:t>
            </a:r>
          </a:p>
        </p:txBody>
      </p:sp>
      <p:sp>
        <p:nvSpPr>
          <p:cNvPr id="27650" name="Rectangl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latin typeface="Agency FB" pitchFamily="34" charset="0"/>
              </a:rPr>
              <a:t>Refined mission requirements point to a maximum ceiling of 10,000ft AGL for energy height.</a:t>
            </a:r>
          </a:p>
          <a:p>
            <a:r>
              <a:rPr lang="en-US" sz="3600" dirty="0" smtClean="0">
                <a:latin typeface="Agency FB" pitchFamily="34" charset="0"/>
              </a:rPr>
              <a:t>Ability to run racetrack pattern over target for surveillance is paramount.</a:t>
            </a:r>
          </a:p>
          <a:p>
            <a:r>
              <a:rPr lang="en-US" sz="3600" dirty="0" smtClean="0">
                <a:latin typeface="Agency FB" pitchFamily="34" charset="0"/>
              </a:rPr>
              <a:t>25° bank angle, sustained turn was chosen as appropriate for this application.</a:t>
            </a:r>
          </a:p>
          <a:p>
            <a:r>
              <a:rPr lang="en-US" sz="3600" dirty="0" smtClean="0">
                <a:latin typeface="Agency FB" pitchFamily="34" charset="0"/>
              </a:rPr>
              <a:t>The airframe must also sustain turning attitude to ride thermals.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4" name="Picture 3" descr="re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mbria Math" pitchFamily="18" charset="0"/>
                <a:ea typeface="Cambria Math" pitchFamily="18" charset="0"/>
              </a:rPr>
              <a:t>Typical Mission Profile</a:t>
            </a:r>
          </a:p>
        </p:txBody>
      </p:sp>
      <p:sp>
        <p:nvSpPr>
          <p:cNvPr id="28674" name="Line 6"/>
          <p:cNvSpPr>
            <a:spLocks noChangeShapeType="1"/>
          </p:cNvSpPr>
          <p:nvPr/>
        </p:nvSpPr>
        <p:spPr bwMode="auto">
          <a:xfrm>
            <a:off x="990600" y="4876800"/>
            <a:ext cx="38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75" name="Line 7"/>
          <p:cNvSpPr>
            <a:spLocks noChangeShapeType="1"/>
          </p:cNvSpPr>
          <p:nvPr/>
        </p:nvSpPr>
        <p:spPr bwMode="auto">
          <a:xfrm flipV="1">
            <a:off x="1371600" y="3733800"/>
            <a:ext cx="2286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76" name="Line 8"/>
          <p:cNvSpPr>
            <a:spLocks noChangeShapeType="1"/>
          </p:cNvSpPr>
          <p:nvPr/>
        </p:nvSpPr>
        <p:spPr bwMode="auto">
          <a:xfrm flipV="1">
            <a:off x="1600200" y="3581400"/>
            <a:ext cx="11430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77" name="Line 9"/>
          <p:cNvSpPr>
            <a:spLocks noChangeShapeType="1"/>
          </p:cNvSpPr>
          <p:nvPr/>
        </p:nvSpPr>
        <p:spPr bwMode="auto">
          <a:xfrm flipV="1">
            <a:off x="2743200" y="2971800"/>
            <a:ext cx="1524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78" name="Line 10"/>
          <p:cNvSpPr>
            <a:spLocks noChangeShapeType="1"/>
          </p:cNvSpPr>
          <p:nvPr/>
        </p:nvSpPr>
        <p:spPr bwMode="auto">
          <a:xfrm>
            <a:off x="2895600" y="2971800"/>
            <a:ext cx="21336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79" name="Line 11"/>
          <p:cNvSpPr>
            <a:spLocks noChangeShapeType="1"/>
          </p:cNvSpPr>
          <p:nvPr/>
        </p:nvSpPr>
        <p:spPr bwMode="auto">
          <a:xfrm flipV="1">
            <a:off x="5029200" y="3048000"/>
            <a:ext cx="3048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80" name="Line 17"/>
          <p:cNvSpPr>
            <a:spLocks noChangeShapeType="1"/>
          </p:cNvSpPr>
          <p:nvPr/>
        </p:nvSpPr>
        <p:spPr bwMode="auto">
          <a:xfrm>
            <a:off x="5410200" y="3048000"/>
            <a:ext cx="2209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81" name="AutoShape 18"/>
          <p:cNvSpPr>
            <a:spLocks noChangeArrowheads="1"/>
          </p:cNvSpPr>
          <p:nvPr/>
        </p:nvSpPr>
        <p:spPr bwMode="auto">
          <a:xfrm>
            <a:off x="4495800" y="2438400"/>
            <a:ext cx="914400" cy="457200"/>
          </a:xfrm>
          <a:prstGeom prst="curvedLeftArrow">
            <a:avLst>
              <a:gd name="adj1" fmla="val 20000"/>
              <a:gd name="adj2" fmla="val 40000"/>
              <a:gd name="adj3" fmla="val 66667"/>
            </a:avLst>
          </a:prstGeom>
          <a:solidFill>
            <a:schemeClr val="tx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82" name="AutoShape 20"/>
          <p:cNvSpPr>
            <a:spLocks noChangeArrowheads="1"/>
          </p:cNvSpPr>
          <p:nvPr/>
        </p:nvSpPr>
        <p:spPr bwMode="auto">
          <a:xfrm rot="10800000">
            <a:off x="3352800" y="2362200"/>
            <a:ext cx="914400" cy="533400"/>
          </a:xfrm>
          <a:prstGeom prst="curvedLeftArrow">
            <a:avLst>
              <a:gd name="adj1" fmla="val 20000"/>
              <a:gd name="adj2" fmla="val 40000"/>
              <a:gd name="adj3" fmla="val 57143"/>
            </a:avLst>
          </a:prstGeom>
          <a:solidFill>
            <a:schemeClr val="tx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83" name="Line 22"/>
          <p:cNvSpPr>
            <a:spLocks noChangeShapeType="1"/>
          </p:cNvSpPr>
          <p:nvPr/>
        </p:nvSpPr>
        <p:spPr bwMode="auto">
          <a:xfrm>
            <a:off x="7543800" y="4419600"/>
            <a:ext cx="1524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84" name="Line 23"/>
          <p:cNvSpPr>
            <a:spLocks noChangeShapeType="1"/>
          </p:cNvSpPr>
          <p:nvPr/>
        </p:nvSpPr>
        <p:spPr bwMode="auto">
          <a:xfrm>
            <a:off x="7696200" y="4876800"/>
            <a:ext cx="381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999983" lon="21299983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Agency FB" pitchFamily="34" charset="0"/>
            </a:endParaRPr>
          </a:p>
        </p:txBody>
      </p:sp>
      <p:sp>
        <p:nvSpPr>
          <p:cNvPr id="28685" name="Text Box 25"/>
          <p:cNvSpPr txBox="1">
            <a:spLocks noChangeArrowheads="1"/>
          </p:cNvSpPr>
          <p:nvPr/>
        </p:nvSpPr>
        <p:spPr bwMode="auto">
          <a:xfrm>
            <a:off x="685800" y="4953000"/>
            <a:ext cx="114300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Takeoff</a:t>
            </a:r>
          </a:p>
        </p:txBody>
      </p:sp>
      <p:sp>
        <p:nvSpPr>
          <p:cNvPr id="28686" name="Text Box 28"/>
          <p:cNvSpPr txBox="1">
            <a:spLocks noChangeArrowheads="1"/>
          </p:cNvSpPr>
          <p:nvPr/>
        </p:nvSpPr>
        <p:spPr bwMode="auto">
          <a:xfrm rot="-4500000">
            <a:off x="1173957" y="4160043"/>
            <a:ext cx="121920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Climb</a:t>
            </a:r>
          </a:p>
        </p:txBody>
      </p:sp>
      <p:sp>
        <p:nvSpPr>
          <p:cNvPr id="28687" name="Text Box 31"/>
          <p:cNvSpPr txBox="1">
            <a:spLocks noChangeArrowheads="1"/>
          </p:cNvSpPr>
          <p:nvPr/>
        </p:nvSpPr>
        <p:spPr bwMode="auto">
          <a:xfrm>
            <a:off x="3810000" y="1981200"/>
            <a:ext cx="114300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Loiter</a:t>
            </a:r>
          </a:p>
        </p:txBody>
      </p:sp>
      <p:sp>
        <p:nvSpPr>
          <p:cNvPr id="28688" name="Text Box 32"/>
          <p:cNvSpPr txBox="1">
            <a:spLocks noChangeArrowheads="1"/>
          </p:cNvSpPr>
          <p:nvPr/>
        </p:nvSpPr>
        <p:spPr bwMode="auto">
          <a:xfrm>
            <a:off x="7315200" y="4953000"/>
            <a:ext cx="114300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Land</a:t>
            </a:r>
          </a:p>
        </p:txBody>
      </p:sp>
      <p:sp>
        <p:nvSpPr>
          <p:cNvPr id="28689" name="Text Box 33"/>
          <p:cNvSpPr txBox="1">
            <a:spLocks noChangeArrowheads="1"/>
          </p:cNvSpPr>
          <p:nvPr/>
        </p:nvSpPr>
        <p:spPr bwMode="auto">
          <a:xfrm rot="-4500000">
            <a:off x="4532312" y="3848101"/>
            <a:ext cx="1693863" cy="36671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Climb/Thermal</a:t>
            </a:r>
          </a:p>
        </p:txBody>
      </p:sp>
      <p:sp>
        <p:nvSpPr>
          <p:cNvPr id="28690" name="Text Box 34"/>
          <p:cNvSpPr txBox="1">
            <a:spLocks noChangeArrowheads="1"/>
          </p:cNvSpPr>
          <p:nvPr/>
        </p:nvSpPr>
        <p:spPr bwMode="auto">
          <a:xfrm rot="-480000">
            <a:off x="1524000" y="3200400"/>
            <a:ext cx="121920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Cruise</a:t>
            </a:r>
          </a:p>
        </p:txBody>
      </p:sp>
      <p:sp>
        <p:nvSpPr>
          <p:cNvPr id="28691" name="Text Box 35"/>
          <p:cNvSpPr txBox="1">
            <a:spLocks noChangeArrowheads="1"/>
          </p:cNvSpPr>
          <p:nvPr/>
        </p:nvSpPr>
        <p:spPr bwMode="auto">
          <a:xfrm rot="-4500000">
            <a:off x="2155825" y="3863975"/>
            <a:ext cx="1693863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Climb/Thermal</a:t>
            </a:r>
          </a:p>
        </p:txBody>
      </p:sp>
      <p:sp>
        <p:nvSpPr>
          <p:cNvPr id="28692" name="Text Box 36"/>
          <p:cNvSpPr txBox="1">
            <a:spLocks noChangeArrowheads="1"/>
          </p:cNvSpPr>
          <p:nvPr/>
        </p:nvSpPr>
        <p:spPr bwMode="auto">
          <a:xfrm rot="2100000">
            <a:off x="3581400" y="3276600"/>
            <a:ext cx="121920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Glide</a:t>
            </a:r>
          </a:p>
        </p:txBody>
      </p:sp>
      <p:sp>
        <p:nvSpPr>
          <p:cNvPr id="28693" name="Text Box 37"/>
          <p:cNvSpPr txBox="1">
            <a:spLocks noChangeArrowheads="1"/>
          </p:cNvSpPr>
          <p:nvPr/>
        </p:nvSpPr>
        <p:spPr bwMode="auto">
          <a:xfrm rot="2100000">
            <a:off x="6096000" y="3352800"/>
            <a:ext cx="1219200" cy="36671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gency FB" pitchFamily="34" charset="0"/>
              </a:rPr>
              <a:t>Glide</a:t>
            </a:r>
          </a:p>
        </p:txBody>
      </p:sp>
      <p:pic>
        <p:nvPicPr>
          <p:cNvPr id="64552" name="Picture 40" descr="Imag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0">
            <a:off x="152400" y="4495800"/>
            <a:ext cx="119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re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715000"/>
            <a:ext cx="1371600" cy="9185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4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4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3.7037E-7 C 0.02275 0.01111 0.04567 0.02246 0.06112 -0.00139 C 0.07657 -0.02523 0.06789 -0.11435 0.09271 -0.14282 C 0.11754 -0.17129 0.1856 -0.15416 0.2099 -0.17291 C 0.23438 -0.19166 0.22726 -0.24305 0.23855 -0.25578 " pathEditMode="relative" ptsTypes="aaaaA">
                                      <p:cBhvr>
                                        <p:cTn id="12" dur="5000" fill="hold"/>
                                        <p:tgtEl>
                                          <p:spTgt spid="64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55 -0.25578 C 0.30869 -0.17708 0.379 -0.09837 0.42831 -0.10462 C 0.47761 -0.11087 0.52692 -0.25254 0.53438 -0.29374 C 0.54185 -0.33495 0.50487 -0.34189 0.47327 -0.35231 C 0.44168 -0.36272 0.37848 -0.36203 0.34463 -0.35647 C 0.31077 -0.35092 0.28074 -0.33448 0.27015 -0.31967 C 0.25956 -0.30485 0.27015 -0.28147 0.28143 -0.26805 C 0.29272 -0.25462 0.29793 -0.24212 0.33751 -0.23934 C 0.37709 -0.23657 0.48682 -0.24073 0.51911 -0.25161 " pathEditMode="relative" ptsTypes="aaaaaaaaA">
                                      <p:cBhvr>
                                        <p:cTn id="16" dur="5000" fill="hold"/>
                                        <p:tgtEl>
                                          <p:spTgt spid="64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911 -0.25162 C 0.61459 -0.17407 0.71008 -0.09653 0.75174 -0.05162 C 0.79341 -0.00671 0.75747 0.00556 0.76911 0.01782 C 0.78074 0.03009 0.8099 0.02107 0.82119 0.02199 " pathEditMode="relative" ptsTypes="aaaA">
                                      <p:cBhvr>
                                        <p:cTn id="20" dur="5000" fill="hold"/>
                                        <p:tgtEl>
                                          <p:spTgt spid="64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2932</TotalTime>
  <Words>1341</Words>
  <Application>Microsoft Office PowerPoint</Application>
  <PresentationFormat>On-screen Show (4:3)</PresentationFormat>
  <Paragraphs>373</Paragraphs>
  <Slides>52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Trek</vt:lpstr>
      <vt:lpstr>UNLV-Unmanned Aerial Vehicle (UAV)  Thin-Film Solar Cell Initiative             </vt:lpstr>
      <vt:lpstr>Presentation Overview</vt:lpstr>
      <vt:lpstr>Starting Point</vt:lpstr>
      <vt:lpstr>Thin-Film Solar Cells</vt:lpstr>
      <vt:lpstr>Slide 5</vt:lpstr>
      <vt:lpstr>Thin-Film Solar Cells</vt:lpstr>
      <vt:lpstr>Mission Analysis</vt:lpstr>
      <vt:lpstr>Refined Mission Requirements</vt:lpstr>
      <vt:lpstr>Typical Mission Profile</vt:lpstr>
      <vt:lpstr>Final Design </vt:lpstr>
      <vt:lpstr>Slide 11</vt:lpstr>
      <vt:lpstr>Sailplane Design</vt:lpstr>
      <vt:lpstr>Fuselage Design</vt:lpstr>
      <vt:lpstr>Specifications</vt:lpstr>
      <vt:lpstr>Airframe Optimization</vt:lpstr>
      <vt:lpstr>Wingtip Devices</vt:lpstr>
      <vt:lpstr>Slide 17</vt:lpstr>
      <vt:lpstr>Slide 18</vt:lpstr>
      <vt:lpstr>Slide 19</vt:lpstr>
      <vt:lpstr>Planar Wingtip Device    –hoerner tip</vt:lpstr>
      <vt:lpstr>Slide 21</vt:lpstr>
      <vt:lpstr>Slide 22</vt:lpstr>
      <vt:lpstr>Planar Devices</vt:lpstr>
      <vt:lpstr>Slide 24</vt:lpstr>
      <vt:lpstr>Slide 25</vt:lpstr>
      <vt:lpstr>Slide 26</vt:lpstr>
      <vt:lpstr>Slide 27</vt:lpstr>
      <vt:lpstr>Slide 28</vt:lpstr>
      <vt:lpstr>Slide 29</vt:lpstr>
      <vt:lpstr>Wing-Fuselage Junctions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Component Selection</vt:lpstr>
      <vt:lpstr>MicroUAV BTC-88</vt:lpstr>
      <vt:lpstr>FlyCamOne2</vt:lpstr>
      <vt:lpstr>Propulsion System</vt:lpstr>
      <vt:lpstr>Lithium Polymer Battery Array</vt:lpstr>
      <vt:lpstr>Battery Arrangement</vt:lpstr>
      <vt:lpstr>Maximum Power Point Tracker</vt:lpstr>
      <vt:lpstr>Composite Material</vt:lpstr>
      <vt:lpstr>Solar Array</vt:lpstr>
      <vt:lpstr>Construction</vt:lpstr>
      <vt:lpstr>Construction Milestones</vt:lpstr>
      <vt:lpstr>CONCLUSION</vt:lpstr>
      <vt:lpstr>HOWIE MARK IV 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</dc:creator>
  <cp:lastModifiedBy>Administratr</cp:lastModifiedBy>
  <cp:revision>212</cp:revision>
  <dcterms:created xsi:type="dcterms:W3CDTF">2007-07-02T18:56:47Z</dcterms:created>
  <dcterms:modified xsi:type="dcterms:W3CDTF">2009-09-18T07:47:21Z</dcterms:modified>
</cp:coreProperties>
</file>