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9" r:id="rId4"/>
    <p:sldId id="270" r:id="rId5"/>
    <p:sldId id="258" r:id="rId6"/>
    <p:sldId id="259" r:id="rId7"/>
    <p:sldId id="268" r:id="rId8"/>
    <p:sldId id="274" r:id="rId9"/>
    <p:sldId id="271" r:id="rId10"/>
    <p:sldId id="260" r:id="rId11"/>
    <p:sldId id="261" r:id="rId12"/>
    <p:sldId id="272" r:id="rId13"/>
    <p:sldId id="267" r:id="rId14"/>
    <p:sldId id="262" r:id="rId15"/>
    <p:sldId id="263" r:id="rId16"/>
    <p:sldId id="264" r:id="rId17"/>
    <p:sldId id="266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43" d="100"/>
          <a:sy n="143" d="100"/>
        </p:scale>
        <p:origin x="-1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presProps" Target="presProps.xml"/><Relationship Id="rId4" Type="http://schemas.openxmlformats.org/officeDocument/2006/relationships/slide" Target="slides/slide3.xml"/><Relationship Id="rId26" Type="http://schemas.openxmlformats.org/officeDocument/2006/relationships/tableStyles" Target="tableStyle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1" Type="http://schemas.openxmlformats.org/officeDocument/2006/relationships/handoutMaster" Target="handoutMasters/handout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AD6E6-2C4A-F24A-A31C-F5A16F898384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ECD27-0DCA-1340-9353-860EC321F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6DB8B-B77F-E146-A5F4-72088689928A}" type="datetimeFigureOut">
              <a:rPr lang="en-US" smtClean="0"/>
              <a:pPr/>
              <a:t>10/27/08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4950E-0260-4141-84A1-EDDFDBF03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9F95-DC9D-0140-ADC8-59749F243814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8C79-45B7-8045-A000-B7E5C9494C74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5B1A-FDF9-6744-B128-EE548DC16A52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A7CC-35E6-524F-A829-485E038DB754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1522-1B77-1941-B910-22F009431D6B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BAD0-29C1-974E-A9AD-994465686FB6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2A-5394-0E4C-B269-02F6DE1C4B2D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28C-4DDF-7842-B918-7957A9E5CAF7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CD37-D582-0C4F-B87E-D2C46A293945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FA94-9041-B644-8110-303296551C7B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814C7-C29C-9346-B7A7-C4D8A37EF2BB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10B0B-1D11-D246-882B-085160FF49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8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5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6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hyperlink" Target="mailto:Hardersen@space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ace.edu" TargetMode="External"/><Relationship Id="rId3" Type="http://schemas.openxmlformats.org/officeDocument/2006/relationships/hyperlink" Target="mailto:deleon@space.edu" TargetMode="External"/><Relationship Id="rId5" Type="http://schemas.openxmlformats.org/officeDocument/2006/relationships/hyperlink" Target="mailto:rfevig@space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4" Type="http://schemas.openxmlformats.org/officeDocument/2006/relationships/image" Target="../media/image7.gif"/><Relationship Id="rId10" Type="http://schemas.openxmlformats.org/officeDocument/2006/relationships/image" Target="../media/image13.jpeg"/><Relationship Id="rId5" Type="http://schemas.openxmlformats.org/officeDocument/2006/relationships/image" Target="../media/image8.gif"/><Relationship Id="rId7" Type="http://schemas.openxmlformats.org/officeDocument/2006/relationships/image" Target="../media/image10.jpeg"/><Relationship Id="rId11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gif"/><Relationship Id="rId9" Type="http://schemas.openxmlformats.org/officeDocument/2006/relationships/image" Target="../media/image12.jpeg"/><Relationship Id="rId3" Type="http://schemas.openxmlformats.org/officeDocument/2006/relationships/image" Target="../media/image6.jpeg"/><Relationship Id="rId6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alphaModFix amt="6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7772400" cy="3657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Delivering space education:</a:t>
            </a:r>
            <a:br>
              <a:rPr lang="en-US" sz="3600" dirty="0" smtClean="0"/>
            </a:br>
            <a:r>
              <a:rPr lang="en-US" sz="3600" dirty="0" smtClean="0"/>
              <a:t>From Earth to orbit and beyond…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u="sng" dirty="0" smtClean="0"/>
              <a:t>The </a:t>
            </a:r>
            <a:r>
              <a:rPr lang="en-US" sz="3600" u="sng" dirty="0" smtClean="0"/>
              <a:t>University of North Dakota</a:t>
            </a:r>
            <a:br>
              <a:rPr lang="en-US" sz="3600" u="sng" dirty="0" smtClean="0"/>
            </a:br>
            <a:r>
              <a:rPr lang="en-US" sz="3600" u="sng" dirty="0" smtClean="0"/>
              <a:t> </a:t>
            </a:r>
            <a:r>
              <a:rPr lang="en-US" sz="3600" u="sng" dirty="0" smtClean="0"/>
              <a:t>Space Studies M.S. program</a:t>
            </a:r>
            <a:r>
              <a:rPr lang="en-US" u="sng" dirty="0" smtClean="0"/>
              <a:t> </a:t>
            </a:r>
            <a:endParaRPr lang="en-US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858000" cy="1752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Dr. Paul S. Hardersen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Director, ND Space Grant Consortium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Fall ’08 meeting of National Council of SG Directors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Tuesday, October 28, 2008, 9:40 a.m.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2001-2008: An evolution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 smtClean="0"/>
              <a:t>Pre-2000</a:t>
            </a:r>
            <a:r>
              <a:rPr lang="en-US" sz="2400" dirty="0" smtClean="0"/>
              <a:t>: A teaching-only department.</a:t>
            </a:r>
          </a:p>
          <a:p>
            <a:endParaRPr lang="en-US" sz="2400" dirty="0" smtClean="0"/>
          </a:p>
          <a:p>
            <a:r>
              <a:rPr lang="en-US" sz="2400" u="sng" dirty="0" smtClean="0"/>
              <a:t>2001-2008</a:t>
            </a:r>
            <a:r>
              <a:rPr lang="en-US" sz="2400" dirty="0" smtClean="0"/>
              <a:t>: Multiple changes and innovations:</a:t>
            </a:r>
            <a:endParaRPr lang="en-US" sz="2400" u="sng" dirty="0" smtClean="0"/>
          </a:p>
          <a:p>
            <a:endParaRPr lang="en-US" sz="2400" u="sng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Faculty tasked with teaching, research, and service.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M.S. thesis option begins – campus and distance students.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Major new research: NDX-1/NDX-2 planetary space suit.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Commitment to excellence: Renovation of UND Observatory.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/>
            <a:r>
              <a:rPr lang="en-US" sz="2400" dirty="0" smtClean="0"/>
              <a:t>Greater interaction with ND Space Grant Consortium.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CD37-D582-0C4F-B87E-D2C46A293945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Research: Increasing student opportunities</a:t>
            </a:r>
            <a:endParaRPr lang="en-US" sz="3600" dirty="0"/>
          </a:p>
        </p:txBody>
      </p:sp>
      <p:pic>
        <p:nvPicPr>
          <p:cNvPr id="14" name="Content Placeholder 13" descr="fullsuitsmall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509" r="-509"/>
          <a:stretch>
            <a:fillRect/>
          </a:stretch>
        </p:blipFill>
        <p:spPr>
          <a:xfrm>
            <a:off x="152400" y="1600200"/>
            <a:ext cx="34290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9" name="Picture 18" descr="pabl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221163"/>
            <a:ext cx="1362075" cy="1905000"/>
          </a:xfrm>
          <a:prstGeom prst="rect">
            <a:avLst/>
          </a:prstGeom>
        </p:spPr>
      </p:pic>
      <p:pic>
        <p:nvPicPr>
          <p:cNvPr id="21" name="Content Placeholder 20" descr="P1010074_Asm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445" b="1441"/>
          <a:stretch>
            <a:fillRect/>
          </a:stretch>
        </p:blipFill>
        <p:spPr>
          <a:xfrm>
            <a:off x="3733800" y="2057400"/>
            <a:ext cx="4953000" cy="36446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Spacecraft simulators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1522-1B77-1941-B910-22F009431D6B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 descr="316_from_ex_800.high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0" y="1295400"/>
            <a:ext cx="3454400" cy="2625344"/>
          </a:xfrm>
          <a:prstGeom prst="rect">
            <a:avLst/>
          </a:prstGeom>
        </p:spPr>
      </p:pic>
      <p:pic>
        <p:nvPicPr>
          <p:cNvPr id="10" name="Picture 9" descr="071120_SpaceCapsule_0079bsm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611626"/>
            <a:ext cx="4158495" cy="2973324"/>
          </a:xfrm>
          <a:prstGeom prst="rect">
            <a:avLst/>
          </a:prstGeom>
        </p:spPr>
      </p:pic>
      <p:pic>
        <p:nvPicPr>
          <p:cNvPr id="11" name="Picture 10" descr="071120_SpaceCapsule_0020bXsm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1295400"/>
            <a:ext cx="3514651" cy="528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UND Observatory/SGITN</a:t>
            </a:r>
            <a:endParaRPr lang="en-US" sz="3600" dirty="0"/>
          </a:p>
        </p:txBody>
      </p:sp>
      <p:pic>
        <p:nvPicPr>
          <p:cNvPr id="11" name="Content Placeholder 10" descr="Observatory_09162008 2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457200" y="1242218"/>
            <a:ext cx="822960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1522-1B77-1941-B910-22F009431D6B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2" name="Picture 11" descr="IMG_20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3713163"/>
            <a:ext cx="1809750" cy="2413000"/>
          </a:xfrm>
          <a:prstGeom prst="rect">
            <a:avLst/>
          </a:prstGeom>
        </p:spPr>
      </p:pic>
      <p:pic>
        <p:nvPicPr>
          <p:cNvPr id="13" name="Picture 12" descr="UND_Obs_3a_July_20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914400"/>
            <a:ext cx="1828800" cy="2438400"/>
          </a:xfrm>
          <a:prstGeom prst="rect">
            <a:avLst/>
          </a:prstGeom>
        </p:spPr>
      </p:pic>
      <p:pic>
        <p:nvPicPr>
          <p:cNvPr id="14" name="Picture 13" descr="UND_Obs_1_July_200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100" y="914400"/>
            <a:ext cx="2235200" cy="1676400"/>
          </a:xfrm>
          <a:prstGeom prst="rect">
            <a:avLst/>
          </a:prstGeom>
        </p:spPr>
      </p:pic>
      <p:pic>
        <p:nvPicPr>
          <p:cNvPr id="15" name="Picture 14" descr="UND_Observatory_2a_July_200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3859055"/>
            <a:ext cx="1828800" cy="22671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2200" y="1828800"/>
            <a:ext cx="3048000" cy="188436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Research Focus Areas/Space Studies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Astronomical/planetary science research </a:t>
            </a:r>
            <a:r>
              <a:rPr lang="en-US" sz="2400" dirty="0" smtClean="0"/>
              <a:t>– NASA funded NEO/main-belt asteroid NIR spectroscopy. UND Observatory serving as a training ground for undergraduate and graduate students.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Planetary space suit</a:t>
            </a:r>
            <a:r>
              <a:rPr lang="en-US" sz="2400" dirty="0" smtClean="0"/>
              <a:t> – NDX-2 lunar suit program in progress.</a:t>
            </a:r>
          </a:p>
          <a:p>
            <a:pPr marL="457200" indent="-457200">
              <a:buFont typeface="+mj-lt"/>
              <a:buAutoNum type="arabicPeriod"/>
            </a:pPr>
            <a:endParaRPr lang="en-US" sz="2400" u="sng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Earth sciences</a:t>
            </a:r>
            <a:r>
              <a:rPr lang="en-US" sz="2400" dirty="0" smtClean="0"/>
              <a:t> – Remote sensing of land use in developing countries.</a:t>
            </a:r>
          </a:p>
          <a:p>
            <a:pPr marL="457200" indent="-457200">
              <a:buFont typeface="+mj-lt"/>
              <a:buAutoNum type="arabicPeriod"/>
            </a:pPr>
            <a:endParaRPr lang="en-US" sz="2400" u="sng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u="sng" dirty="0" smtClean="0"/>
              <a:t>Material sciences</a:t>
            </a:r>
            <a:r>
              <a:rPr lang="en-US" sz="2400" dirty="0" smtClean="0"/>
              <a:t> – Polymers/coatings and material development.</a:t>
            </a:r>
            <a:endParaRPr lang="en-US" sz="2400" u="sng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B1522-1B77-1941-B910-22F009431D6B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Bending metal…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Nate Ambler participated in HASP – assisted development and testing of solid-state 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sensor.</a:t>
            </a:r>
          </a:p>
          <a:p>
            <a:r>
              <a:rPr lang="en-US" sz="2400" dirty="0" smtClean="0"/>
              <a:t>Participated in ‘08 </a:t>
            </a:r>
            <a:r>
              <a:rPr lang="en-US" sz="2400" dirty="0" err="1" smtClean="0"/>
              <a:t>RockOn</a:t>
            </a:r>
            <a:r>
              <a:rPr lang="en-US" sz="2400" dirty="0" smtClean="0"/>
              <a:t> workshop – plans to continue in ‘09.																		</a:t>
            </a:r>
          </a:p>
          <a:p>
            <a:r>
              <a:rPr lang="en-US" sz="2400" dirty="0" smtClean="0"/>
              <a:t>Participating in the UND </a:t>
            </a:r>
            <a:r>
              <a:rPr lang="en-US" sz="2400" dirty="0" err="1" smtClean="0"/>
              <a:t>AgCam</a:t>
            </a:r>
            <a:r>
              <a:rPr lang="en-US" sz="2400" dirty="0" smtClean="0"/>
              <a:t> for the ISS.</a:t>
            </a:r>
          </a:p>
          <a:p>
            <a:r>
              <a:rPr lang="en-US" sz="2400" dirty="0" smtClean="0"/>
              <a:t>UND Observatory begins regular operations in ’09 -- 			~$150,000 investment since 2005.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Plans to develop an in-house satellite manufacturing capability (</a:t>
            </a:r>
            <a:r>
              <a:rPr lang="en-US" sz="2400" dirty="0" err="1" smtClean="0"/>
              <a:t>CubeSat</a:t>
            </a:r>
            <a:r>
              <a:rPr lang="en-US" sz="2400" dirty="0" smtClean="0"/>
              <a:t>, </a:t>
            </a:r>
            <a:r>
              <a:rPr lang="en-US" sz="2400" dirty="0" err="1" smtClean="0"/>
              <a:t>NanoSat</a:t>
            </a:r>
            <a:r>
              <a:rPr lang="en-US" sz="2400" dirty="0" smtClean="0"/>
              <a:t>, etc.).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faculty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4" name="Content Placeholder 13" descr="DavidWhalen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7546" t="6734" r="5251" b="5717"/>
          <a:stretch>
            <a:fillRect/>
          </a:stretch>
        </p:blipFill>
        <p:spPr>
          <a:xfrm>
            <a:off x="919162" y="1066800"/>
            <a:ext cx="1838325" cy="2514600"/>
          </a:xfrm>
        </p:spPr>
      </p:pic>
      <p:pic>
        <p:nvPicPr>
          <p:cNvPr id="15" name="Content Placeholder 14" descr="Casler James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4083" t="3579" r="4083" b="4650"/>
          <a:stretch>
            <a:fillRect/>
          </a:stretch>
        </p:blipFill>
        <p:spPr>
          <a:xfrm>
            <a:off x="804862" y="3856038"/>
            <a:ext cx="1952625" cy="2727248"/>
          </a:xfrm>
        </p:spPr>
      </p:pic>
      <p:pic>
        <p:nvPicPr>
          <p:cNvPr id="16" name="Picture 15" descr="gaffey_blue2.jpg"/>
          <p:cNvPicPr>
            <a:picLocks noChangeAspect="1"/>
          </p:cNvPicPr>
          <p:nvPr/>
        </p:nvPicPr>
        <p:blipFill>
          <a:blip r:embed="rId4"/>
          <a:srcRect l="7407" t="6478" r="7407" b="7004"/>
          <a:stretch>
            <a:fillRect/>
          </a:stretch>
        </p:blipFill>
        <p:spPr>
          <a:xfrm>
            <a:off x="3733800" y="1417638"/>
            <a:ext cx="1752600" cy="2438400"/>
          </a:xfrm>
          <a:prstGeom prst="rect">
            <a:avLst/>
          </a:prstGeom>
        </p:spPr>
      </p:pic>
      <p:pic>
        <p:nvPicPr>
          <p:cNvPr id="17" name="Picture 16" descr="seelan3.jpg"/>
          <p:cNvPicPr>
            <a:picLocks noChangeAspect="1"/>
          </p:cNvPicPr>
          <p:nvPr/>
        </p:nvPicPr>
        <p:blipFill>
          <a:blip r:embed="rId5"/>
          <a:srcRect l="10959" t="8000" r="6849" b="8000"/>
          <a:stretch>
            <a:fillRect/>
          </a:stretch>
        </p:blipFill>
        <p:spPr>
          <a:xfrm>
            <a:off x="3733800" y="4038600"/>
            <a:ext cx="1796143" cy="2514600"/>
          </a:xfrm>
          <a:prstGeom prst="rect">
            <a:avLst/>
          </a:prstGeom>
        </p:spPr>
      </p:pic>
      <p:pic>
        <p:nvPicPr>
          <p:cNvPr id="18" name="Picture 17" descr="Fevig Ron.jpg"/>
          <p:cNvPicPr>
            <a:picLocks noChangeAspect="1"/>
          </p:cNvPicPr>
          <p:nvPr/>
        </p:nvPicPr>
        <p:blipFill>
          <a:blip r:embed="rId6"/>
          <a:srcRect t="4362" b="6901"/>
          <a:stretch>
            <a:fillRect/>
          </a:stretch>
        </p:blipFill>
        <p:spPr>
          <a:xfrm>
            <a:off x="6200393" y="1143000"/>
            <a:ext cx="1964747" cy="2438400"/>
          </a:xfrm>
          <a:prstGeom prst="rect">
            <a:avLst/>
          </a:prstGeom>
        </p:spPr>
      </p:pic>
      <p:pic>
        <p:nvPicPr>
          <p:cNvPr id="19" name="Picture 18" descr="vadim.jpg"/>
          <p:cNvPicPr>
            <a:picLocks noChangeAspect="1"/>
          </p:cNvPicPr>
          <p:nvPr/>
        </p:nvPicPr>
        <p:blipFill>
          <a:blip r:embed="rId7"/>
          <a:srcRect l="6322" t="6783" r="8354" b="7101"/>
          <a:stretch>
            <a:fillRect/>
          </a:stretch>
        </p:blipFill>
        <p:spPr>
          <a:xfrm>
            <a:off x="6324600" y="4038600"/>
            <a:ext cx="1840540" cy="254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Future goals and aspirations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Seek approval of a Space Studies Ph.D. program – will include depth and breadth requirement.</a:t>
            </a:r>
          </a:p>
          <a:p>
            <a:endParaRPr lang="en-US" sz="2400" dirty="0" smtClean="0"/>
          </a:p>
          <a:p>
            <a:r>
              <a:rPr lang="en-US" sz="2400" dirty="0" smtClean="0"/>
              <a:t>Collaboration with International Space University – possibly with Ph.D. program.</a:t>
            </a:r>
          </a:p>
          <a:p>
            <a:endParaRPr lang="en-US" sz="2400" dirty="0" smtClean="0"/>
          </a:p>
          <a:p>
            <a:r>
              <a:rPr lang="en-US" sz="2400" dirty="0" smtClean="0"/>
              <a:t>Beginning aggressive recruiting campaign to promote the program.</a:t>
            </a:r>
          </a:p>
          <a:p>
            <a:endParaRPr lang="en-US" sz="2400" dirty="0" smtClean="0"/>
          </a:p>
          <a:p>
            <a:r>
              <a:rPr lang="en-US" sz="2400" dirty="0" smtClean="0"/>
              <a:t>Seeking to establish direct ties with NASA and industry to increase student opportunities and involve department directly into NASA missions.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Contact information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Flyers available at this conference</a:t>
            </a:r>
            <a:r>
              <a:rPr lang="en-US" sz="2800" b="1" dirty="0" smtClean="0">
                <a:solidFill>
                  <a:srgbClr val="FF0000"/>
                </a:solidFill>
              </a:rPr>
              <a:t>!!!!!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UND Space Studies program: </a:t>
            </a:r>
            <a:r>
              <a:rPr lang="en-US" sz="2800" b="1" dirty="0" smtClean="0">
                <a:solidFill>
                  <a:srgbClr val="FF0000"/>
                </a:solidFill>
                <a:hlinkClick r:id="rId2"/>
              </a:rPr>
              <a:t>http://www.space.edu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Human spaceflight Summer ‘09 course: </a:t>
            </a:r>
            <a:r>
              <a:rPr lang="en-US" sz="2800" dirty="0" smtClean="0">
                <a:hlinkClick r:id="rId3"/>
              </a:rPr>
              <a:t>deleon@space.edu</a:t>
            </a:r>
            <a:r>
              <a:rPr lang="en-US" sz="2800" dirty="0" smtClean="0"/>
              <a:t>. </a:t>
            </a:r>
          </a:p>
          <a:p>
            <a:endParaRPr lang="en-US" sz="2800" dirty="0" smtClean="0"/>
          </a:p>
          <a:p>
            <a:r>
              <a:rPr lang="en-US" sz="2800" dirty="0" smtClean="0"/>
              <a:t>SGITN/UND Observatory: </a:t>
            </a:r>
            <a:r>
              <a:rPr lang="en-US" sz="2800" dirty="0" smtClean="0">
                <a:hlinkClick r:id="rId4"/>
              </a:rPr>
              <a:t>Hardersen@space.edu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Satellite/spacecraft projects: </a:t>
            </a:r>
            <a:r>
              <a:rPr lang="en-US" sz="2800" dirty="0" smtClean="0">
                <a:hlinkClick r:id="rId5"/>
              </a:rPr>
              <a:t>rfevig@space.edu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120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120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120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120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120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vision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Formed in 1987 at the University of North Dakota (UND) by Buzz </a:t>
            </a:r>
            <a:r>
              <a:rPr lang="en-US" sz="2400" dirty="0" err="1" smtClean="0"/>
              <a:t>Aldrin</a:t>
            </a:r>
            <a:r>
              <a:rPr lang="en-US" sz="2400" dirty="0" smtClean="0"/>
              <a:t> and David Webb.</a:t>
            </a:r>
          </a:p>
          <a:p>
            <a:endParaRPr lang="en-US" sz="2400" dirty="0" smtClean="0"/>
          </a:p>
          <a:p>
            <a:r>
              <a:rPr lang="en-US" sz="2400" u="sng" dirty="0" smtClean="0"/>
              <a:t>Goal</a:t>
            </a:r>
            <a:r>
              <a:rPr lang="en-US" sz="2400" dirty="0" smtClean="0"/>
              <a:t>: Develop and implement a graduate-level, inter-disciplinary space education degree.</a:t>
            </a:r>
          </a:p>
          <a:p>
            <a:endParaRPr lang="en-US" sz="2400" u="sng" dirty="0" smtClean="0"/>
          </a:p>
          <a:p>
            <a:r>
              <a:rPr lang="en-US" sz="2400" dirty="0" smtClean="0"/>
              <a:t>Originally developed as an on-campus program that also served U.S. Air Force bases in North Dakota.</a:t>
            </a:r>
          </a:p>
          <a:p>
            <a:endParaRPr lang="en-US" sz="2400" dirty="0" smtClean="0"/>
          </a:p>
          <a:p>
            <a:r>
              <a:rPr lang="en-US" sz="2400" dirty="0" smtClean="0"/>
              <a:t>One of t</a:t>
            </a:r>
            <a:r>
              <a:rPr lang="en-US" sz="2400" dirty="0" smtClean="0"/>
              <a:t>he </a:t>
            </a:r>
            <a:r>
              <a:rPr lang="en-US" sz="2400" dirty="0" smtClean="0"/>
              <a:t>first</a:t>
            </a:r>
            <a:r>
              <a:rPr lang="en-US" sz="2400" dirty="0" smtClean="0"/>
              <a:t> space studies programs </a:t>
            </a:r>
            <a:r>
              <a:rPr lang="en-US" sz="2400" dirty="0" smtClean="0"/>
              <a:t>of its kind in the world.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Relevance to NASA and Space Grant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Emphasizes interdisciplinary learning – beyond simply science and engineering.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Fosters international cooperation – a key trait of many current and future space missions.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The leading space authority in North Dakota – a partner with North Dakota Space Grant.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Enables and fosters new and ongoing STEM NASA-relevant research.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facilities</a:t>
            </a:r>
            <a:endParaRPr lang="en-US" sz="3600" dirty="0"/>
          </a:p>
        </p:txBody>
      </p:sp>
      <p:pic>
        <p:nvPicPr>
          <p:cNvPr id="8" name="Content Placeholder 7" descr="jdosas.gif"/>
          <p:cNvPicPr>
            <a:picLocks noGrp="1" noChangeAspect="1"/>
          </p:cNvPicPr>
          <p:nvPr>
            <p:ph idx="1"/>
          </p:nvPr>
        </p:nvPicPr>
        <p:blipFill>
          <a:blip r:embed="rId2"/>
          <a:srcRect t="-8197" b="-819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early years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 smtClean="0"/>
              <a:t>Disciplines</a:t>
            </a:r>
            <a:r>
              <a:rPr lang="en-US" sz="2400" dirty="0" smtClean="0"/>
              <a:t>: 1) space engineering, 2) space physical sciences, 3) space policy/history, 4) space law, 5) Earth remote sensing, 6) management and commercial space.</a:t>
            </a:r>
          </a:p>
          <a:p>
            <a:endParaRPr lang="en-US" sz="2400" dirty="0" smtClean="0"/>
          </a:p>
          <a:p>
            <a:r>
              <a:rPr lang="en-US" sz="2400" dirty="0" smtClean="0"/>
              <a:t>Faculty specializes in above disciplines to provide students with a broad understanding of the various segments of the space industry.</a:t>
            </a:r>
          </a:p>
          <a:p>
            <a:endParaRPr lang="en-US" sz="2400" dirty="0" smtClean="0"/>
          </a:p>
          <a:p>
            <a:r>
              <a:rPr lang="en-US" sz="2400" u="sng" dirty="0" smtClean="0"/>
              <a:t>Another innovation</a:t>
            </a:r>
            <a:r>
              <a:rPr lang="en-US" sz="2400" dirty="0" smtClean="0"/>
              <a:t>: Distance M.S. program began in 1996. </a:t>
            </a:r>
          </a:p>
          <a:p>
            <a:r>
              <a:rPr lang="en-US" sz="2400" u="sng" dirty="0" smtClean="0"/>
              <a:t>Result</a:t>
            </a:r>
            <a:r>
              <a:rPr lang="en-US" sz="2400" dirty="0" smtClean="0"/>
              <a:t>: Enrollment launches with almost exponential growth.</a:t>
            </a:r>
            <a:endParaRPr lang="en-US" sz="2400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3750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 smtClean="0"/>
              <a:t>The </a:t>
            </a:r>
            <a:r>
              <a:rPr lang="en-US" sz="3600" dirty="0" err="1" smtClean="0"/>
              <a:t>space.edu</a:t>
            </a:r>
            <a:r>
              <a:rPr lang="en-US" sz="3600" dirty="0" smtClean="0"/>
              <a:t> </a:t>
            </a:r>
            <a:r>
              <a:rPr lang="en-US" sz="3600" b="0" dirty="0" smtClean="0"/>
              <a:t>revolution</a:t>
            </a:r>
            <a:endParaRPr lang="en-US" sz="3600" b="0" dirty="0"/>
          </a:p>
        </p:txBody>
      </p:sp>
      <p:pic>
        <p:nvPicPr>
          <p:cNvPr id="6" name="Content Placeholder 5" descr="20-Year-graphic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778" b="-1452"/>
          <a:stretch>
            <a:fillRect/>
          </a:stretch>
        </p:blipFill>
        <p:spPr>
          <a:xfrm>
            <a:off x="3575050" y="1219200"/>
            <a:ext cx="5111750" cy="35179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Allows international students to join program – gaining a vital perspective.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Online learning via: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Recorded lectures.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Interactive chats.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Multi-disc learning.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7C47-8C9D-4A48-96FE-E71F5FC72ED3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5050" y="5029200"/>
            <a:ext cx="51117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Students</a:t>
            </a:r>
            <a:r>
              <a:rPr lang="en-US" sz="2400" dirty="0" smtClean="0"/>
              <a:t>: Primarily mid-career professionals with aerospace job who desire to broaden their education.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550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Student characteristics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4CD37-D582-0C4F-B87E-D2C46A293945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type="body" orient="vert" idx="4294967295"/>
          </p:nvPr>
        </p:nvSpPr>
        <p:spPr>
          <a:xfrm>
            <a:off x="457200" y="1600200"/>
            <a:ext cx="8229600" cy="475615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11" descr="argentina-fla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267200"/>
            <a:ext cx="1597803" cy="1079500"/>
          </a:xfrm>
          <a:prstGeom prst="rect">
            <a:avLst/>
          </a:prstGeom>
        </p:spPr>
      </p:pic>
      <p:pic>
        <p:nvPicPr>
          <p:cNvPr id="13" name="Picture 12" descr="canadian-flag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95600"/>
            <a:ext cx="2057400" cy="1028700"/>
          </a:xfrm>
          <a:prstGeom prst="rect">
            <a:avLst/>
          </a:prstGeom>
        </p:spPr>
      </p:pic>
      <p:pic>
        <p:nvPicPr>
          <p:cNvPr id="14" name="Picture 13" descr="chinese-fla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0" y="1140142"/>
            <a:ext cx="1778000" cy="1186815"/>
          </a:xfrm>
          <a:prstGeom prst="rect">
            <a:avLst/>
          </a:prstGeom>
        </p:spPr>
      </p:pic>
      <p:pic>
        <p:nvPicPr>
          <p:cNvPr id="15" name="Picture 14" descr="large_flag_of_ir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417638"/>
            <a:ext cx="2082800" cy="1171333"/>
          </a:xfrm>
          <a:prstGeom prst="rect">
            <a:avLst/>
          </a:prstGeom>
        </p:spPr>
      </p:pic>
      <p:pic>
        <p:nvPicPr>
          <p:cNvPr id="16" name="Picture 15" descr="Russia_flag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999" y="4159250"/>
            <a:ext cx="1781175" cy="1187450"/>
          </a:xfrm>
          <a:prstGeom prst="rect">
            <a:avLst/>
          </a:prstGeom>
        </p:spPr>
      </p:pic>
      <p:pic>
        <p:nvPicPr>
          <p:cNvPr id="17" name="Picture 16" descr="turkey-fla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227" y="5540248"/>
            <a:ext cx="1463040" cy="987552"/>
          </a:xfrm>
          <a:prstGeom prst="rect">
            <a:avLst/>
          </a:prstGeom>
        </p:spPr>
      </p:pic>
      <p:pic>
        <p:nvPicPr>
          <p:cNvPr id="18" name="Picture 17" descr="ukraine_flag-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2427" y="5563203"/>
            <a:ext cx="1447800" cy="964597"/>
          </a:xfrm>
          <a:prstGeom prst="rect">
            <a:avLst/>
          </a:prstGeom>
        </p:spPr>
      </p:pic>
      <p:pic>
        <p:nvPicPr>
          <p:cNvPr id="19" name="Picture 18" descr="us-flag-stars-top-r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9573" y="5080904"/>
            <a:ext cx="1592854" cy="964597"/>
          </a:xfrm>
          <a:prstGeom prst="rect">
            <a:avLst/>
          </a:prstGeom>
        </p:spPr>
      </p:pic>
      <p:pic>
        <p:nvPicPr>
          <p:cNvPr id="24" name="Picture 23" descr="1547_japanese_flag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2000" y="2590800"/>
            <a:ext cx="1778000" cy="1333500"/>
          </a:xfrm>
          <a:prstGeom prst="rect">
            <a:avLst/>
          </a:prstGeom>
        </p:spPr>
      </p:pic>
      <p:pic>
        <p:nvPicPr>
          <p:cNvPr id="25" name="Picture 24" descr="06052008074302_India_flag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3267" y="4953000"/>
            <a:ext cx="1600200" cy="1066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0800" y="1600200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400" dirty="0" smtClean="0"/>
              <a:t>601 graduates through Summer 2008.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32 countries represented.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Employees of NASA, industry, U.S. military, Canadian military, schools and universities….and a few odd jobs…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Space Studies Capstone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2A-5394-0E4C-B269-02F6DE1C4B2D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20070127005350!Earth-Moon_Syst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118" y="1417638"/>
            <a:ext cx="4158769" cy="3001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752600"/>
            <a:ext cx="35814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Large-scale mission design concept.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Summation of M.S. program for distance students.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Stresses technical realism, interdisciplinary interactions, in-depth investigations.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466118" y="4572000"/>
            <a:ext cx="4143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2008 concept</a:t>
            </a:r>
            <a:r>
              <a:rPr lang="en-US" sz="2400" dirty="0" smtClean="0"/>
              <a:t>: Astronaut rescue mission in the Earth-Moon system.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Guest expert</a:t>
            </a:r>
            <a:r>
              <a:rPr lang="en-US" sz="2400" dirty="0" smtClean="0"/>
              <a:t>: Dan </a:t>
            </a:r>
            <a:r>
              <a:rPr lang="en-US" sz="2400" dirty="0" err="1" smtClean="0"/>
              <a:t>Adamo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Comparing UND and ISU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/>
          <a:p>
            <a:pPr algn="ctr">
              <a:buNone/>
            </a:pPr>
            <a:r>
              <a:rPr lang="en-US" u="sng" dirty="0" smtClean="0"/>
              <a:t>UND</a:t>
            </a:r>
            <a:endParaRPr lang="en-US" dirty="0" smtClean="0"/>
          </a:p>
          <a:p>
            <a:r>
              <a:rPr lang="en-US" sz="2400" dirty="0" smtClean="0"/>
              <a:t>2-yr M.S. degree (33 cr.).</a:t>
            </a:r>
          </a:p>
          <a:p>
            <a:r>
              <a:rPr lang="en-US" sz="2400" dirty="0" smtClean="0"/>
              <a:t>Summer </a:t>
            </a:r>
            <a:r>
              <a:rPr lang="en-US" sz="2400" dirty="0" err="1" smtClean="0"/>
              <a:t>course(s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Interdisciplinary.</a:t>
            </a:r>
          </a:p>
          <a:p>
            <a:r>
              <a:rPr lang="en-US" sz="2400" dirty="0" smtClean="0"/>
              <a:t>International.</a:t>
            </a:r>
          </a:p>
          <a:p>
            <a:r>
              <a:rPr lang="en-US" sz="2400" dirty="0" smtClean="0"/>
              <a:t>Thesis option.</a:t>
            </a:r>
          </a:p>
          <a:p>
            <a:r>
              <a:rPr lang="en-US" sz="2400" dirty="0" smtClean="0"/>
              <a:t>Non-thesis option.</a:t>
            </a:r>
          </a:p>
          <a:p>
            <a:r>
              <a:rPr lang="en-US" sz="2400" dirty="0" smtClean="0"/>
              <a:t>Research opportunities.</a:t>
            </a:r>
          </a:p>
          <a:p>
            <a:r>
              <a:rPr lang="en-US" sz="2400" dirty="0" smtClean="0"/>
              <a:t>Public support.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/>
          <a:p>
            <a:pPr algn="ctr">
              <a:buNone/>
            </a:pPr>
            <a:r>
              <a:rPr lang="en-US" u="sng" dirty="0" smtClean="0"/>
              <a:t>ISU</a:t>
            </a:r>
          </a:p>
          <a:p>
            <a:r>
              <a:rPr lang="en-US" sz="2400" dirty="0" smtClean="0"/>
              <a:t>1-yr M.S. degree.</a:t>
            </a:r>
          </a:p>
          <a:p>
            <a:r>
              <a:rPr lang="en-US" sz="2400" dirty="0" smtClean="0"/>
              <a:t>Summer program (SSP).</a:t>
            </a:r>
          </a:p>
          <a:p>
            <a:r>
              <a:rPr lang="en-US" sz="2400" dirty="0" smtClean="0"/>
              <a:t>Interdisciplinary.</a:t>
            </a:r>
          </a:p>
          <a:p>
            <a:r>
              <a:rPr lang="en-US" sz="2400" dirty="0" smtClean="0"/>
              <a:t>Exec. Space MBA.</a:t>
            </a:r>
          </a:p>
          <a:p>
            <a:r>
              <a:rPr lang="en-US" sz="2400" dirty="0" smtClean="0"/>
              <a:t>International.</a:t>
            </a:r>
          </a:p>
          <a:p>
            <a:r>
              <a:rPr lang="en-US" sz="2400" dirty="0" smtClean="0"/>
              <a:t>Non-thesis option.</a:t>
            </a:r>
          </a:p>
          <a:p>
            <a:r>
              <a:rPr lang="en-US" sz="2400" dirty="0" smtClean="0"/>
              <a:t>Private support.</a:t>
            </a:r>
          </a:p>
          <a:p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D52A-5394-0E4C-B269-02F6DE1C4B2D}" type="datetime1">
              <a:rPr lang="en-US" smtClean="0"/>
              <a:pPr/>
              <a:t>10/27/08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B0B-1D11-D246-882B-085160FF493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un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5773392"/>
            <a:ext cx="1943100" cy="948083"/>
          </a:xfrm>
          <a:prstGeom prst="rect">
            <a:avLst/>
          </a:prstGeom>
        </p:spPr>
      </p:pic>
      <p:pic>
        <p:nvPicPr>
          <p:cNvPr id="9" name="Picture 8" descr="ISU_logo_blue_grey_lar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5730875"/>
            <a:ext cx="19050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937</Words>
  <Application>Microsoft Macintosh PowerPoint</Application>
  <PresentationFormat>On-screen Show (4:3)</PresentationFormat>
  <Paragraphs>150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Delivering space education: From Earth to orbit and beyond…  The University of North Dakota  Space Studies M.S. program </vt:lpstr>
      <vt:lpstr>A vision</vt:lpstr>
      <vt:lpstr>Relevance to NASA and Space Grant</vt:lpstr>
      <vt:lpstr>The facilities</vt:lpstr>
      <vt:lpstr>The early years</vt:lpstr>
      <vt:lpstr>The space.edu revolution</vt:lpstr>
      <vt:lpstr>Student characteristics</vt:lpstr>
      <vt:lpstr>Space Studies Capstone</vt:lpstr>
      <vt:lpstr>Comparing UND and ISU</vt:lpstr>
      <vt:lpstr>2001-2008: An evolution</vt:lpstr>
      <vt:lpstr>Research: Increasing student opportunities</vt:lpstr>
      <vt:lpstr>Spacecraft simulators</vt:lpstr>
      <vt:lpstr>UND Observatory/SGITN</vt:lpstr>
      <vt:lpstr>Research Focus Areas/Space Studies</vt:lpstr>
      <vt:lpstr>Bending metal…</vt:lpstr>
      <vt:lpstr>The faculty</vt:lpstr>
      <vt:lpstr>Future goals and aspirations</vt:lpstr>
      <vt:lpstr>Contact information</vt:lpstr>
    </vt:vector>
  </TitlesOfParts>
  <Company>University of North Dakota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Delivering space education: From Earth to orbit and beyond… </dc:title>
  <dc:creator>Paul Hardersen</dc:creator>
  <cp:lastModifiedBy>Paul Hardersen</cp:lastModifiedBy>
  <cp:revision>30</cp:revision>
  <dcterms:created xsi:type="dcterms:W3CDTF">2008-10-27T22:53:45Z</dcterms:created>
  <dcterms:modified xsi:type="dcterms:W3CDTF">2008-10-27T23:19:46Z</dcterms:modified>
</cp:coreProperties>
</file>